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72" r:id="rId2"/>
    <p:sldId id="394" r:id="rId3"/>
    <p:sldId id="441" r:id="rId4"/>
    <p:sldId id="410" r:id="rId5"/>
    <p:sldId id="532" r:id="rId6"/>
    <p:sldId id="498" r:id="rId7"/>
    <p:sldId id="499" r:id="rId8"/>
    <p:sldId id="500" r:id="rId9"/>
    <p:sldId id="479" r:id="rId10"/>
    <p:sldId id="484" r:id="rId11"/>
    <p:sldId id="486" r:id="rId12"/>
    <p:sldId id="523" r:id="rId13"/>
    <p:sldId id="524" r:id="rId14"/>
    <p:sldId id="525" r:id="rId15"/>
    <p:sldId id="493" r:id="rId16"/>
    <p:sldId id="526" r:id="rId17"/>
    <p:sldId id="527" r:id="rId18"/>
    <p:sldId id="528" r:id="rId19"/>
    <p:sldId id="530" r:id="rId20"/>
    <p:sldId id="531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501" r:id="rId30"/>
    <p:sldId id="502" r:id="rId31"/>
    <p:sldId id="480" r:id="rId32"/>
    <p:sldId id="482" r:id="rId33"/>
    <p:sldId id="489" r:id="rId34"/>
    <p:sldId id="481" r:id="rId35"/>
    <p:sldId id="444" r:id="rId36"/>
    <p:sldId id="485" r:id="rId37"/>
    <p:sldId id="442" r:id="rId38"/>
    <p:sldId id="492" r:id="rId39"/>
    <p:sldId id="288" r:id="rId40"/>
    <p:sldId id="533" r:id="rId41"/>
    <p:sldId id="534" r:id="rId42"/>
    <p:sldId id="491" r:id="rId43"/>
    <p:sldId id="503" r:id="rId44"/>
    <p:sldId id="504" r:id="rId45"/>
    <p:sldId id="505" r:id="rId46"/>
    <p:sldId id="506" r:id="rId47"/>
    <p:sldId id="507" r:id="rId48"/>
    <p:sldId id="508" r:id="rId49"/>
    <p:sldId id="512" r:id="rId50"/>
    <p:sldId id="513" r:id="rId51"/>
    <p:sldId id="511" r:id="rId52"/>
    <p:sldId id="509" r:id="rId53"/>
  </p:sldIdLst>
  <p:sldSz cx="9144000" cy="6858000" type="screen4x3"/>
  <p:notesSz cx="6881813" cy="91678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3333FF"/>
    <a:srgbClr val="66CCFF"/>
    <a:srgbClr val="CC00FF"/>
    <a:srgbClr val="FF99FF"/>
    <a:srgbClr val="5F5F5F"/>
    <a:srgbClr val="000099"/>
    <a:srgbClr val="663300"/>
    <a:srgbClr val="008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1" autoAdjust="0"/>
  </p:normalViewPr>
  <p:slideViewPr>
    <p:cSldViewPr>
      <p:cViewPr varScale="1">
        <p:scale>
          <a:sx n="104" d="100"/>
          <a:sy n="104" d="100"/>
        </p:scale>
        <p:origin x="-96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090803_Research\conference%20and%20papers\ISCS%202009\lasing%20wavelength%20vs%20yea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6855408205553332"/>
          <c:y val="4.4409667541557424E-2"/>
          <c:w val="0.81214767233044238"/>
          <c:h val="0.62222703412073765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m-plane</c:v>
                </c:pt>
              </c:strCache>
            </c:strRef>
          </c:tx>
          <c:dPt>
            <c:idx val="134"/>
            <c:marker>
              <c:symbol val="diamond"/>
              <c:size val="10"/>
            </c:marker>
          </c:dPt>
          <c:dPt>
            <c:idx val="141"/>
            <c:marker>
              <c:symbol val="diamond"/>
              <c:size val="10"/>
            </c:marker>
          </c:dPt>
          <c:dPt>
            <c:idx val="143"/>
            <c:marker>
              <c:symbol val="diamond"/>
              <c:size val="10"/>
            </c:marker>
          </c:dPt>
          <c:dPt>
            <c:idx val="150"/>
            <c:marker>
              <c:symbol val="diamond"/>
              <c:size val="10"/>
            </c:marker>
          </c:dPt>
          <c:dPt>
            <c:idx val="156"/>
            <c:marker>
              <c:symbol val="diamond"/>
              <c:size val="10"/>
            </c:marker>
          </c:dPt>
          <c:cat>
            <c:strRef>
              <c:f>Sheet1!$A$2:$A$166</c:f>
              <c:strCache>
                <c:ptCount val="165"/>
                <c:pt idx="0">
                  <c:v>1995, 11</c:v>
                </c:pt>
                <c:pt idx="1">
                  <c:v>1995, 12</c:v>
                </c:pt>
                <c:pt idx="2">
                  <c:v>1996, 1</c:v>
                </c:pt>
                <c:pt idx="3">
                  <c:v>1996, 2</c:v>
                </c:pt>
                <c:pt idx="4">
                  <c:v>1996, 3</c:v>
                </c:pt>
                <c:pt idx="5">
                  <c:v>1996, 4</c:v>
                </c:pt>
                <c:pt idx="6">
                  <c:v>1996, 5</c:v>
                </c:pt>
                <c:pt idx="7">
                  <c:v>1996, 6</c:v>
                </c:pt>
                <c:pt idx="8">
                  <c:v>1996, 7</c:v>
                </c:pt>
                <c:pt idx="9">
                  <c:v>1996, 8</c:v>
                </c:pt>
                <c:pt idx="10">
                  <c:v>1996, 9</c:v>
                </c:pt>
                <c:pt idx="11">
                  <c:v>1996, 10</c:v>
                </c:pt>
                <c:pt idx="12">
                  <c:v>1996, 11</c:v>
                </c:pt>
                <c:pt idx="13">
                  <c:v>1996, 12</c:v>
                </c:pt>
                <c:pt idx="14">
                  <c:v>1997, 1</c:v>
                </c:pt>
                <c:pt idx="15">
                  <c:v>1997, 2</c:v>
                </c:pt>
                <c:pt idx="16">
                  <c:v>1997, 3</c:v>
                </c:pt>
                <c:pt idx="17">
                  <c:v>1997, 4</c:v>
                </c:pt>
                <c:pt idx="18">
                  <c:v>1997, 5</c:v>
                </c:pt>
                <c:pt idx="19">
                  <c:v>1997, 6</c:v>
                </c:pt>
                <c:pt idx="20">
                  <c:v>1997, 7</c:v>
                </c:pt>
                <c:pt idx="21">
                  <c:v>1997, 8</c:v>
                </c:pt>
                <c:pt idx="22">
                  <c:v>1997, 9</c:v>
                </c:pt>
                <c:pt idx="23">
                  <c:v>1997, 10</c:v>
                </c:pt>
                <c:pt idx="24">
                  <c:v>1997, 11</c:v>
                </c:pt>
                <c:pt idx="25">
                  <c:v>1997, 12</c:v>
                </c:pt>
                <c:pt idx="26">
                  <c:v>1998, 1</c:v>
                </c:pt>
                <c:pt idx="27">
                  <c:v>1998, 2</c:v>
                </c:pt>
                <c:pt idx="28">
                  <c:v>1998, 3</c:v>
                </c:pt>
                <c:pt idx="29">
                  <c:v>1998, 4</c:v>
                </c:pt>
                <c:pt idx="30">
                  <c:v>1998, 5</c:v>
                </c:pt>
                <c:pt idx="31">
                  <c:v>1998, 6</c:v>
                </c:pt>
                <c:pt idx="32">
                  <c:v>1998, 7</c:v>
                </c:pt>
                <c:pt idx="33">
                  <c:v>1998, 8</c:v>
                </c:pt>
                <c:pt idx="34">
                  <c:v>1998, 9</c:v>
                </c:pt>
                <c:pt idx="35">
                  <c:v>1998, 10</c:v>
                </c:pt>
                <c:pt idx="36">
                  <c:v>1998, 11</c:v>
                </c:pt>
                <c:pt idx="37">
                  <c:v>1998, 12</c:v>
                </c:pt>
                <c:pt idx="38">
                  <c:v>1999, 1</c:v>
                </c:pt>
                <c:pt idx="39">
                  <c:v>1999, 2</c:v>
                </c:pt>
                <c:pt idx="40">
                  <c:v>1999, 3</c:v>
                </c:pt>
                <c:pt idx="41">
                  <c:v>1999, 4</c:v>
                </c:pt>
                <c:pt idx="42">
                  <c:v>1999, 5</c:v>
                </c:pt>
                <c:pt idx="43">
                  <c:v>1999, 6</c:v>
                </c:pt>
                <c:pt idx="44">
                  <c:v>1999, 7</c:v>
                </c:pt>
                <c:pt idx="45">
                  <c:v>1999, 8</c:v>
                </c:pt>
                <c:pt idx="46">
                  <c:v>1999, 9</c:v>
                </c:pt>
                <c:pt idx="47">
                  <c:v>1999, 10</c:v>
                </c:pt>
                <c:pt idx="48">
                  <c:v>1999, 11</c:v>
                </c:pt>
                <c:pt idx="49">
                  <c:v>1999, 12</c:v>
                </c:pt>
                <c:pt idx="50">
                  <c:v>2000, 1</c:v>
                </c:pt>
                <c:pt idx="51">
                  <c:v>2000, 2</c:v>
                </c:pt>
                <c:pt idx="52">
                  <c:v>2000, 3</c:v>
                </c:pt>
                <c:pt idx="53">
                  <c:v>2000, 4</c:v>
                </c:pt>
                <c:pt idx="54">
                  <c:v>2000, 5</c:v>
                </c:pt>
                <c:pt idx="55">
                  <c:v>2000, 6</c:v>
                </c:pt>
                <c:pt idx="56">
                  <c:v>2000, 7</c:v>
                </c:pt>
                <c:pt idx="57">
                  <c:v>2000, 8</c:v>
                </c:pt>
                <c:pt idx="58">
                  <c:v>2000, 9</c:v>
                </c:pt>
                <c:pt idx="59">
                  <c:v>2000, 10</c:v>
                </c:pt>
                <c:pt idx="60">
                  <c:v>2000, 11</c:v>
                </c:pt>
                <c:pt idx="61">
                  <c:v>2000, 12</c:v>
                </c:pt>
                <c:pt idx="62">
                  <c:v>2001, 1</c:v>
                </c:pt>
                <c:pt idx="63">
                  <c:v>2001, 2</c:v>
                </c:pt>
                <c:pt idx="64">
                  <c:v>2001, 3</c:v>
                </c:pt>
                <c:pt idx="65">
                  <c:v>2001, 4</c:v>
                </c:pt>
                <c:pt idx="66">
                  <c:v>2001, 5</c:v>
                </c:pt>
                <c:pt idx="67">
                  <c:v>2001, 6</c:v>
                </c:pt>
                <c:pt idx="68">
                  <c:v>2001, 7</c:v>
                </c:pt>
                <c:pt idx="69">
                  <c:v>2001, 8</c:v>
                </c:pt>
                <c:pt idx="70">
                  <c:v>2001, 9</c:v>
                </c:pt>
                <c:pt idx="71">
                  <c:v>2001, 10</c:v>
                </c:pt>
                <c:pt idx="72">
                  <c:v>2001, 11</c:v>
                </c:pt>
                <c:pt idx="73">
                  <c:v>2001, 12</c:v>
                </c:pt>
                <c:pt idx="74">
                  <c:v>2002, 1</c:v>
                </c:pt>
                <c:pt idx="75">
                  <c:v>2002, 2</c:v>
                </c:pt>
                <c:pt idx="76">
                  <c:v>2002, 3</c:v>
                </c:pt>
                <c:pt idx="77">
                  <c:v>2002, 4</c:v>
                </c:pt>
                <c:pt idx="78">
                  <c:v>2002, 5</c:v>
                </c:pt>
                <c:pt idx="79">
                  <c:v>2002, 6</c:v>
                </c:pt>
                <c:pt idx="80">
                  <c:v>2002, 7</c:v>
                </c:pt>
                <c:pt idx="81">
                  <c:v>2002, 8</c:v>
                </c:pt>
                <c:pt idx="82">
                  <c:v>2002, 9</c:v>
                </c:pt>
                <c:pt idx="83">
                  <c:v>2002, 10</c:v>
                </c:pt>
                <c:pt idx="84">
                  <c:v>2002, 11</c:v>
                </c:pt>
                <c:pt idx="85">
                  <c:v>2002, 12</c:v>
                </c:pt>
                <c:pt idx="86">
                  <c:v>2003, 1</c:v>
                </c:pt>
                <c:pt idx="87">
                  <c:v>2003, 2</c:v>
                </c:pt>
                <c:pt idx="88">
                  <c:v>2003, 3</c:v>
                </c:pt>
                <c:pt idx="89">
                  <c:v>2003, 4</c:v>
                </c:pt>
                <c:pt idx="90">
                  <c:v>2003, 5</c:v>
                </c:pt>
                <c:pt idx="91">
                  <c:v>2003, 6</c:v>
                </c:pt>
                <c:pt idx="92">
                  <c:v>2003, 7</c:v>
                </c:pt>
                <c:pt idx="93">
                  <c:v>2003, 8</c:v>
                </c:pt>
                <c:pt idx="94">
                  <c:v>2003, 9</c:v>
                </c:pt>
                <c:pt idx="95">
                  <c:v>2003, 10</c:v>
                </c:pt>
                <c:pt idx="96">
                  <c:v>2003, 11</c:v>
                </c:pt>
                <c:pt idx="97">
                  <c:v>2003, 12</c:v>
                </c:pt>
                <c:pt idx="98">
                  <c:v>2004, 1</c:v>
                </c:pt>
                <c:pt idx="99">
                  <c:v>2004, 2</c:v>
                </c:pt>
                <c:pt idx="100">
                  <c:v>2004, 3</c:v>
                </c:pt>
                <c:pt idx="101">
                  <c:v>2004, 4</c:v>
                </c:pt>
                <c:pt idx="102">
                  <c:v>2004, 5</c:v>
                </c:pt>
                <c:pt idx="103">
                  <c:v>2004, 6</c:v>
                </c:pt>
                <c:pt idx="104">
                  <c:v>2004, 7</c:v>
                </c:pt>
                <c:pt idx="105">
                  <c:v>2004, 8</c:v>
                </c:pt>
                <c:pt idx="106">
                  <c:v>2004, 9</c:v>
                </c:pt>
                <c:pt idx="107">
                  <c:v>2004, 10</c:v>
                </c:pt>
                <c:pt idx="108">
                  <c:v>2004, 11</c:v>
                </c:pt>
                <c:pt idx="109">
                  <c:v>2004, 12</c:v>
                </c:pt>
                <c:pt idx="110">
                  <c:v>2005, 1</c:v>
                </c:pt>
                <c:pt idx="111">
                  <c:v>2005, 2</c:v>
                </c:pt>
                <c:pt idx="112">
                  <c:v>2005, 3</c:v>
                </c:pt>
                <c:pt idx="113">
                  <c:v>2005, 4</c:v>
                </c:pt>
                <c:pt idx="114">
                  <c:v>2005, 5</c:v>
                </c:pt>
                <c:pt idx="115">
                  <c:v>2005, 6</c:v>
                </c:pt>
                <c:pt idx="116">
                  <c:v>2005, 7</c:v>
                </c:pt>
                <c:pt idx="117">
                  <c:v>2005, 8</c:v>
                </c:pt>
                <c:pt idx="118">
                  <c:v>2005, 9</c:v>
                </c:pt>
                <c:pt idx="119">
                  <c:v>2005, 10</c:v>
                </c:pt>
                <c:pt idx="120">
                  <c:v>2005, 11</c:v>
                </c:pt>
                <c:pt idx="121">
                  <c:v>2005, 12</c:v>
                </c:pt>
                <c:pt idx="122">
                  <c:v>2006, 1</c:v>
                </c:pt>
                <c:pt idx="123">
                  <c:v>2006, 2</c:v>
                </c:pt>
                <c:pt idx="124">
                  <c:v>2006, 3</c:v>
                </c:pt>
                <c:pt idx="125">
                  <c:v>2006, 4</c:v>
                </c:pt>
                <c:pt idx="126">
                  <c:v>2006, 5</c:v>
                </c:pt>
                <c:pt idx="127">
                  <c:v>2006, 6</c:v>
                </c:pt>
                <c:pt idx="128">
                  <c:v>2006, 7</c:v>
                </c:pt>
                <c:pt idx="129">
                  <c:v>2006, 8</c:v>
                </c:pt>
                <c:pt idx="130">
                  <c:v>2006, 9</c:v>
                </c:pt>
                <c:pt idx="131">
                  <c:v>2006, 10</c:v>
                </c:pt>
                <c:pt idx="132">
                  <c:v>2006, 11</c:v>
                </c:pt>
                <c:pt idx="133">
                  <c:v>2006, 12</c:v>
                </c:pt>
                <c:pt idx="134">
                  <c:v>2007, 1</c:v>
                </c:pt>
                <c:pt idx="135">
                  <c:v>2007, 2</c:v>
                </c:pt>
                <c:pt idx="136">
                  <c:v>2007, 3</c:v>
                </c:pt>
                <c:pt idx="137">
                  <c:v>2007, 4</c:v>
                </c:pt>
                <c:pt idx="138">
                  <c:v>2007, 5</c:v>
                </c:pt>
                <c:pt idx="139">
                  <c:v>2007, 6</c:v>
                </c:pt>
                <c:pt idx="140">
                  <c:v>2007, 7</c:v>
                </c:pt>
                <c:pt idx="141">
                  <c:v>2007, 8</c:v>
                </c:pt>
                <c:pt idx="142">
                  <c:v>2007, 9</c:v>
                </c:pt>
                <c:pt idx="143">
                  <c:v>2007, 10</c:v>
                </c:pt>
                <c:pt idx="144">
                  <c:v>2007, 11</c:v>
                </c:pt>
                <c:pt idx="145">
                  <c:v>2007, 12</c:v>
                </c:pt>
                <c:pt idx="146">
                  <c:v>2008, 1</c:v>
                </c:pt>
                <c:pt idx="147">
                  <c:v>2008, 2</c:v>
                </c:pt>
                <c:pt idx="148">
                  <c:v>2008, 3</c:v>
                </c:pt>
                <c:pt idx="149">
                  <c:v>2008, 4</c:v>
                </c:pt>
                <c:pt idx="150">
                  <c:v>2008, 5</c:v>
                </c:pt>
                <c:pt idx="151">
                  <c:v>2008, 6</c:v>
                </c:pt>
                <c:pt idx="152">
                  <c:v>2008, 7</c:v>
                </c:pt>
                <c:pt idx="153">
                  <c:v>2008, 8</c:v>
                </c:pt>
                <c:pt idx="154">
                  <c:v>2008, 9</c:v>
                </c:pt>
                <c:pt idx="155">
                  <c:v>2008, 10</c:v>
                </c:pt>
                <c:pt idx="156">
                  <c:v>2008, 11</c:v>
                </c:pt>
                <c:pt idx="157">
                  <c:v>2008, 12</c:v>
                </c:pt>
                <c:pt idx="158">
                  <c:v>2009, 1</c:v>
                </c:pt>
                <c:pt idx="159">
                  <c:v>2009, 2</c:v>
                </c:pt>
                <c:pt idx="160">
                  <c:v>2009, 3</c:v>
                </c:pt>
                <c:pt idx="161">
                  <c:v>2009, 4</c:v>
                </c:pt>
                <c:pt idx="162">
                  <c:v>2009, 5</c:v>
                </c:pt>
                <c:pt idx="163">
                  <c:v>2009, 6</c:v>
                </c:pt>
                <c:pt idx="164">
                  <c:v>2009, 7</c:v>
                </c:pt>
              </c:strCache>
            </c:strRef>
          </c:cat>
          <c:val>
            <c:numRef>
              <c:f>Sheet1!$B$2:$B$166</c:f>
              <c:numCache>
                <c:formatCode>General</c:formatCode>
                <c:ptCount val="165"/>
                <c:pt idx="134">
                  <c:v>405</c:v>
                </c:pt>
                <c:pt idx="141">
                  <c:v>451.8</c:v>
                </c:pt>
                <c:pt idx="143">
                  <c:v>463</c:v>
                </c:pt>
                <c:pt idx="150">
                  <c:v>481</c:v>
                </c:pt>
                <c:pt idx="156">
                  <c:v>499.8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c-plane</c:v>
                </c:pt>
              </c:strCache>
            </c:strRef>
          </c:tx>
          <c:dPt>
            <c:idx val="0"/>
            <c:marker>
              <c:symbol val="square"/>
              <c:size val="10"/>
            </c:marker>
          </c:dPt>
          <c:dPt>
            <c:idx val="146"/>
            <c:marker>
              <c:symbol val="square"/>
              <c:size val="10"/>
            </c:marker>
          </c:dPt>
          <c:dPt>
            <c:idx val="157"/>
            <c:marker>
              <c:symbol val="square"/>
              <c:size val="10"/>
            </c:marker>
          </c:dPt>
          <c:dPt>
            <c:idx val="161"/>
            <c:marker>
              <c:symbol val="square"/>
              <c:size val="10"/>
            </c:marker>
          </c:dPt>
          <c:dPt>
            <c:idx val="164"/>
            <c:marker>
              <c:symbol val="square"/>
              <c:size val="10"/>
            </c:marker>
          </c:dPt>
          <c:cat>
            <c:strRef>
              <c:f>Sheet1!$A$2:$A$166</c:f>
              <c:strCache>
                <c:ptCount val="165"/>
                <c:pt idx="0">
                  <c:v>1995, 11</c:v>
                </c:pt>
                <c:pt idx="1">
                  <c:v>1995, 12</c:v>
                </c:pt>
                <c:pt idx="2">
                  <c:v>1996, 1</c:v>
                </c:pt>
                <c:pt idx="3">
                  <c:v>1996, 2</c:v>
                </c:pt>
                <c:pt idx="4">
                  <c:v>1996, 3</c:v>
                </c:pt>
                <c:pt idx="5">
                  <c:v>1996, 4</c:v>
                </c:pt>
                <c:pt idx="6">
                  <c:v>1996, 5</c:v>
                </c:pt>
                <c:pt idx="7">
                  <c:v>1996, 6</c:v>
                </c:pt>
                <c:pt idx="8">
                  <c:v>1996, 7</c:v>
                </c:pt>
                <c:pt idx="9">
                  <c:v>1996, 8</c:v>
                </c:pt>
                <c:pt idx="10">
                  <c:v>1996, 9</c:v>
                </c:pt>
                <c:pt idx="11">
                  <c:v>1996, 10</c:v>
                </c:pt>
                <c:pt idx="12">
                  <c:v>1996, 11</c:v>
                </c:pt>
                <c:pt idx="13">
                  <c:v>1996, 12</c:v>
                </c:pt>
                <c:pt idx="14">
                  <c:v>1997, 1</c:v>
                </c:pt>
                <c:pt idx="15">
                  <c:v>1997, 2</c:v>
                </c:pt>
                <c:pt idx="16">
                  <c:v>1997, 3</c:v>
                </c:pt>
                <c:pt idx="17">
                  <c:v>1997, 4</c:v>
                </c:pt>
                <c:pt idx="18">
                  <c:v>1997, 5</c:v>
                </c:pt>
                <c:pt idx="19">
                  <c:v>1997, 6</c:v>
                </c:pt>
                <c:pt idx="20">
                  <c:v>1997, 7</c:v>
                </c:pt>
                <c:pt idx="21">
                  <c:v>1997, 8</c:v>
                </c:pt>
                <c:pt idx="22">
                  <c:v>1997, 9</c:v>
                </c:pt>
                <c:pt idx="23">
                  <c:v>1997, 10</c:v>
                </c:pt>
                <c:pt idx="24">
                  <c:v>1997, 11</c:v>
                </c:pt>
                <c:pt idx="25">
                  <c:v>1997, 12</c:v>
                </c:pt>
                <c:pt idx="26">
                  <c:v>1998, 1</c:v>
                </c:pt>
                <c:pt idx="27">
                  <c:v>1998, 2</c:v>
                </c:pt>
                <c:pt idx="28">
                  <c:v>1998, 3</c:v>
                </c:pt>
                <c:pt idx="29">
                  <c:v>1998, 4</c:v>
                </c:pt>
                <c:pt idx="30">
                  <c:v>1998, 5</c:v>
                </c:pt>
                <c:pt idx="31">
                  <c:v>1998, 6</c:v>
                </c:pt>
                <c:pt idx="32">
                  <c:v>1998, 7</c:v>
                </c:pt>
                <c:pt idx="33">
                  <c:v>1998, 8</c:v>
                </c:pt>
                <c:pt idx="34">
                  <c:v>1998, 9</c:v>
                </c:pt>
                <c:pt idx="35">
                  <c:v>1998, 10</c:v>
                </c:pt>
                <c:pt idx="36">
                  <c:v>1998, 11</c:v>
                </c:pt>
                <c:pt idx="37">
                  <c:v>1998, 12</c:v>
                </c:pt>
                <c:pt idx="38">
                  <c:v>1999, 1</c:v>
                </c:pt>
                <c:pt idx="39">
                  <c:v>1999, 2</c:v>
                </c:pt>
                <c:pt idx="40">
                  <c:v>1999, 3</c:v>
                </c:pt>
                <c:pt idx="41">
                  <c:v>1999, 4</c:v>
                </c:pt>
                <c:pt idx="42">
                  <c:v>1999, 5</c:v>
                </c:pt>
                <c:pt idx="43">
                  <c:v>1999, 6</c:v>
                </c:pt>
                <c:pt idx="44">
                  <c:v>1999, 7</c:v>
                </c:pt>
                <c:pt idx="45">
                  <c:v>1999, 8</c:v>
                </c:pt>
                <c:pt idx="46">
                  <c:v>1999, 9</c:v>
                </c:pt>
                <c:pt idx="47">
                  <c:v>1999, 10</c:v>
                </c:pt>
                <c:pt idx="48">
                  <c:v>1999, 11</c:v>
                </c:pt>
                <c:pt idx="49">
                  <c:v>1999, 12</c:v>
                </c:pt>
                <c:pt idx="50">
                  <c:v>2000, 1</c:v>
                </c:pt>
                <c:pt idx="51">
                  <c:v>2000, 2</c:v>
                </c:pt>
                <c:pt idx="52">
                  <c:v>2000, 3</c:v>
                </c:pt>
                <c:pt idx="53">
                  <c:v>2000, 4</c:v>
                </c:pt>
                <c:pt idx="54">
                  <c:v>2000, 5</c:v>
                </c:pt>
                <c:pt idx="55">
                  <c:v>2000, 6</c:v>
                </c:pt>
                <c:pt idx="56">
                  <c:v>2000, 7</c:v>
                </c:pt>
                <c:pt idx="57">
                  <c:v>2000, 8</c:v>
                </c:pt>
                <c:pt idx="58">
                  <c:v>2000, 9</c:v>
                </c:pt>
                <c:pt idx="59">
                  <c:v>2000, 10</c:v>
                </c:pt>
                <c:pt idx="60">
                  <c:v>2000, 11</c:v>
                </c:pt>
                <c:pt idx="61">
                  <c:v>2000, 12</c:v>
                </c:pt>
                <c:pt idx="62">
                  <c:v>2001, 1</c:v>
                </c:pt>
                <c:pt idx="63">
                  <c:v>2001, 2</c:v>
                </c:pt>
                <c:pt idx="64">
                  <c:v>2001, 3</c:v>
                </c:pt>
                <c:pt idx="65">
                  <c:v>2001, 4</c:v>
                </c:pt>
                <c:pt idx="66">
                  <c:v>2001, 5</c:v>
                </c:pt>
                <c:pt idx="67">
                  <c:v>2001, 6</c:v>
                </c:pt>
                <c:pt idx="68">
                  <c:v>2001, 7</c:v>
                </c:pt>
                <c:pt idx="69">
                  <c:v>2001, 8</c:v>
                </c:pt>
                <c:pt idx="70">
                  <c:v>2001, 9</c:v>
                </c:pt>
                <c:pt idx="71">
                  <c:v>2001, 10</c:v>
                </c:pt>
                <c:pt idx="72">
                  <c:v>2001, 11</c:v>
                </c:pt>
                <c:pt idx="73">
                  <c:v>2001, 12</c:v>
                </c:pt>
                <c:pt idx="74">
                  <c:v>2002, 1</c:v>
                </c:pt>
                <c:pt idx="75">
                  <c:v>2002, 2</c:v>
                </c:pt>
                <c:pt idx="76">
                  <c:v>2002, 3</c:v>
                </c:pt>
                <c:pt idx="77">
                  <c:v>2002, 4</c:v>
                </c:pt>
                <c:pt idx="78">
                  <c:v>2002, 5</c:v>
                </c:pt>
                <c:pt idx="79">
                  <c:v>2002, 6</c:v>
                </c:pt>
                <c:pt idx="80">
                  <c:v>2002, 7</c:v>
                </c:pt>
                <c:pt idx="81">
                  <c:v>2002, 8</c:v>
                </c:pt>
                <c:pt idx="82">
                  <c:v>2002, 9</c:v>
                </c:pt>
                <c:pt idx="83">
                  <c:v>2002, 10</c:v>
                </c:pt>
                <c:pt idx="84">
                  <c:v>2002, 11</c:v>
                </c:pt>
                <c:pt idx="85">
                  <c:v>2002, 12</c:v>
                </c:pt>
                <c:pt idx="86">
                  <c:v>2003, 1</c:v>
                </c:pt>
                <c:pt idx="87">
                  <c:v>2003, 2</c:v>
                </c:pt>
                <c:pt idx="88">
                  <c:v>2003, 3</c:v>
                </c:pt>
                <c:pt idx="89">
                  <c:v>2003, 4</c:v>
                </c:pt>
                <c:pt idx="90">
                  <c:v>2003, 5</c:v>
                </c:pt>
                <c:pt idx="91">
                  <c:v>2003, 6</c:v>
                </c:pt>
                <c:pt idx="92">
                  <c:v>2003, 7</c:v>
                </c:pt>
                <c:pt idx="93">
                  <c:v>2003, 8</c:v>
                </c:pt>
                <c:pt idx="94">
                  <c:v>2003, 9</c:v>
                </c:pt>
                <c:pt idx="95">
                  <c:v>2003, 10</c:v>
                </c:pt>
                <c:pt idx="96">
                  <c:v>2003, 11</c:v>
                </c:pt>
                <c:pt idx="97">
                  <c:v>2003, 12</c:v>
                </c:pt>
                <c:pt idx="98">
                  <c:v>2004, 1</c:v>
                </c:pt>
                <c:pt idx="99">
                  <c:v>2004, 2</c:v>
                </c:pt>
                <c:pt idx="100">
                  <c:v>2004, 3</c:v>
                </c:pt>
                <c:pt idx="101">
                  <c:v>2004, 4</c:v>
                </c:pt>
                <c:pt idx="102">
                  <c:v>2004, 5</c:v>
                </c:pt>
                <c:pt idx="103">
                  <c:v>2004, 6</c:v>
                </c:pt>
                <c:pt idx="104">
                  <c:v>2004, 7</c:v>
                </c:pt>
                <c:pt idx="105">
                  <c:v>2004, 8</c:v>
                </c:pt>
                <c:pt idx="106">
                  <c:v>2004, 9</c:v>
                </c:pt>
                <c:pt idx="107">
                  <c:v>2004, 10</c:v>
                </c:pt>
                <c:pt idx="108">
                  <c:v>2004, 11</c:v>
                </c:pt>
                <c:pt idx="109">
                  <c:v>2004, 12</c:v>
                </c:pt>
                <c:pt idx="110">
                  <c:v>2005, 1</c:v>
                </c:pt>
                <c:pt idx="111">
                  <c:v>2005, 2</c:v>
                </c:pt>
                <c:pt idx="112">
                  <c:v>2005, 3</c:v>
                </c:pt>
                <c:pt idx="113">
                  <c:v>2005, 4</c:v>
                </c:pt>
                <c:pt idx="114">
                  <c:v>2005, 5</c:v>
                </c:pt>
                <c:pt idx="115">
                  <c:v>2005, 6</c:v>
                </c:pt>
                <c:pt idx="116">
                  <c:v>2005, 7</c:v>
                </c:pt>
                <c:pt idx="117">
                  <c:v>2005, 8</c:v>
                </c:pt>
                <c:pt idx="118">
                  <c:v>2005, 9</c:v>
                </c:pt>
                <c:pt idx="119">
                  <c:v>2005, 10</c:v>
                </c:pt>
                <c:pt idx="120">
                  <c:v>2005, 11</c:v>
                </c:pt>
                <c:pt idx="121">
                  <c:v>2005, 12</c:v>
                </c:pt>
                <c:pt idx="122">
                  <c:v>2006, 1</c:v>
                </c:pt>
                <c:pt idx="123">
                  <c:v>2006, 2</c:v>
                </c:pt>
                <c:pt idx="124">
                  <c:v>2006, 3</c:v>
                </c:pt>
                <c:pt idx="125">
                  <c:v>2006, 4</c:v>
                </c:pt>
                <c:pt idx="126">
                  <c:v>2006, 5</c:v>
                </c:pt>
                <c:pt idx="127">
                  <c:v>2006, 6</c:v>
                </c:pt>
                <c:pt idx="128">
                  <c:v>2006, 7</c:v>
                </c:pt>
                <c:pt idx="129">
                  <c:v>2006, 8</c:v>
                </c:pt>
                <c:pt idx="130">
                  <c:v>2006, 9</c:v>
                </c:pt>
                <c:pt idx="131">
                  <c:v>2006, 10</c:v>
                </c:pt>
                <c:pt idx="132">
                  <c:v>2006, 11</c:v>
                </c:pt>
                <c:pt idx="133">
                  <c:v>2006, 12</c:v>
                </c:pt>
                <c:pt idx="134">
                  <c:v>2007, 1</c:v>
                </c:pt>
                <c:pt idx="135">
                  <c:v>2007, 2</c:v>
                </c:pt>
                <c:pt idx="136">
                  <c:v>2007, 3</c:v>
                </c:pt>
                <c:pt idx="137">
                  <c:v>2007, 4</c:v>
                </c:pt>
                <c:pt idx="138">
                  <c:v>2007, 5</c:v>
                </c:pt>
                <c:pt idx="139">
                  <c:v>2007, 6</c:v>
                </c:pt>
                <c:pt idx="140">
                  <c:v>2007, 7</c:v>
                </c:pt>
                <c:pt idx="141">
                  <c:v>2007, 8</c:v>
                </c:pt>
                <c:pt idx="142">
                  <c:v>2007, 9</c:v>
                </c:pt>
                <c:pt idx="143">
                  <c:v>2007, 10</c:v>
                </c:pt>
                <c:pt idx="144">
                  <c:v>2007, 11</c:v>
                </c:pt>
                <c:pt idx="145">
                  <c:v>2007, 12</c:v>
                </c:pt>
                <c:pt idx="146">
                  <c:v>2008, 1</c:v>
                </c:pt>
                <c:pt idx="147">
                  <c:v>2008, 2</c:v>
                </c:pt>
                <c:pt idx="148">
                  <c:v>2008, 3</c:v>
                </c:pt>
                <c:pt idx="149">
                  <c:v>2008, 4</c:v>
                </c:pt>
                <c:pt idx="150">
                  <c:v>2008, 5</c:v>
                </c:pt>
                <c:pt idx="151">
                  <c:v>2008, 6</c:v>
                </c:pt>
                <c:pt idx="152">
                  <c:v>2008, 7</c:v>
                </c:pt>
                <c:pt idx="153">
                  <c:v>2008, 8</c:v>
                </c:pt>
                <c:pt idx="154">
                  <c:v>2008, 9</c:v>
                </c:pt>
                <c:pt idx="155">
                  <c:v>2008, 10</c:v>
                </c:pt>
                <c:pt idx="156">
                  <c:v>2008, 11</c:v>
                </c:pt>
                <c:pt idx="157">
                  <c:v>2008, 12</c:v>
                </c:pt>
                <c:pt idx="158">
                  <c:v>2009, 1</c:v>
                </c:pt>
                <c:pt idx="159">
                  <c:v>2009, 2</c:v>
                </c:pt>
                <c:pt idx="160">
                  <c:v>2009, 3</c:v>
                </c:pt>
                <c:pt idx="161">
                  <c:v>2009, 4</c:v>
                </c:pt>
                <c:pt idx="162">
                  <c:v>2009, 5</c:v>
                </c:pt>
                <c:pt idx="163">
                  <c:v>2009, 6</c:v>
                </c:pt>
                <c:pt idx="164">
                  <c:v>2009, 7</c:v>
                </c:pt>
              </c:strCache>
            </c:strRef>
          </c:cat>
          <c:val>
            <c:numRef>
              <c:f>Sheet1!$C$2:$C$166</c:f>
              <c:numCache>
                <c:formatCode>General</c:formatCode>
                <c:ptCount val="165"/>
                <c:pt idx="0">
                  <c:v>417</c:v>
                </c:pt>
                <c:pt idx="146">
                  <c:v>488</c:v>
                </c:pt>
                <c:pt idx="157">
                  <c:v>500</c:v>
                </c:pt>
                <c:pt idx="161">
                  <c:v>515</c:v>
                </c:pt>
                <c:pt idx="164">
                  <c:v>515.9</c:v>
                </c:pt>
              </c:numCache>
            </c:numRef>
          </c:val>
        </c:ser>
        <c:marker val="1"/>
        <c:axId val="76924416"/>
        <c:axId val="77419264"/>
      </c:lineChart>
      <c:catAx>
        <c:axId val="76924416"/>
        <c:scaling>
          <c:orientation val="minMax"/>
        </c:scaling>
        <c:axPos val="b"/>
        <c:majorTickMark val="in"/>
        <c:tickLblPos val="nextTo"/>
        <c:txPr>
          <a:bodyPr/>
          <a:lstStyle/>
          <a:p>
            <a:pPr>
              <a:defRPr lang="zh-TW"/>
            </a:pPr>
            <a:endParaRPr lang="en-US"/>
          </a:p>
        </c:txPr>
        <c:crossAx val="77419264"/>
        <c:crosses val="autoZero"/>
        <c:auto val="1"/>
        <c:lblAlgn val="ctr"/>
        <c:lblOffset val="100"/>
        <c:tickMarkSkip val="10"/>
      </c:catAx>
      <c:valAx>
        <c:axId val="77419264"/>
        <c:scaling>
          <c:orientation val="minMax"/>
          <c:min val="400"/>
        </c:scaling>
        <c:axPos val="l"/>
        <c:majorGridlines/>
        <c:numFmt formatCode="General" sourceLinked="1"/>
        <c:majorTickMark val="in"/>
        <c:tickLblPos val="nextTo"/>
        <c:txPr>
          <a:bodyPr/>
          <a:lstStyle/>
          <a:p>
            <a:pPr>
              <a:defRPr lang="zh-TW"/>
            </a:pPr>
            <a:endParaRPr lang="en-US"/>
          </a:p>
        </c:txPr>
        <c:crossAx val="76924416"/>
        <c:crosses val="autoZero"/>
        <c:crossBetween val="between"/>
      </c:valAx>
      <c:spPr>
        <a:ln>
          <a:solidFill>
            <a:prstClr val="black"/>
          </a:solidFill>
        </a:ln>
      </c:spPr>
    </c:plotArea>
    <c:plotVisOnly val="1"/>
  </c:chart>
  <c:txPr>
    <a:bodyPr/>
    <a:lstStyle/>
    <a:p>
      <a:pPr>
        <a:defRPr sz="1800">
          <a:latin typeface="+mn-lt"/>
        </a:defRPr>
      </a:pPr>
      <a:endParaRPr lang="en-US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7288" y="693738"/>
            <a:ext cx="4567237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384675"/>
            <a:ext cx="5067300" cy="407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749" tIns="44579" rIns="90749" bIns="44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91ADCBB8-D6BE-495F-97C3-08BDFE7AF25B}" type="slidenum">
              <a:rPr lang="ja-JP" altLang="en-US">
                <a:latin typeface="Arial" pitchFamily="34" charset="0"/>
              </a:rPr>
              <a:pPr/>
              <a:t>10</a:t>
            </a:fld>
            <a:endParaRPr lang="en-US" altLang="ja-JP">
              <a:latin typeface="Arial" pitchFamily="34" charset="0"/>
            </a:endParaRPr>
          </a:p>
        </p:txBody>
      </p:sp>
      <p:sp>
        <p:nvSpPr>
          <p:cNvPr id="91139" name="Text Box 2"/>
          <p:cNvSpPr txBox="1">
            <a:spLocks noChangeArrowheads="1"/>
          </p:cNvSpPr>
          <p:nvPr/>
        </p:nvSpPr>
        <p:spPr bwMode="auto">
          <a:xfrm>
            <a:off x="1159979" y="687587"/>
            <a:ext cx="4563416" cy="3439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990" tIns="44994" rIns="89990" bIns="44994" anchor="ctr"/>
          <a:lstStyle/>
          <a:p>
            <a:endParaRPr lang="ja-JP" altLang="en-US"/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/>
          </p:nvPr>
        </p:nvSpPr>
        <p:spPr>
          <a:xfrm>
            <a:off x="688494" y="4354711"/>
            <a:ext cx="5504826" cy="4127086"/>
          </a:xfrm>
          <a:noFill/>
          <a:ln/>
        </p:spPr>
        <p:txBody>
          <a:bodyPr wrap="none" anchor="ctr"/>
          <a:lstStyle/>
          <a:p>
            <a:pPr eaLnBrk="1" hangingPunct="1"/>
            <a:endParaRPr lang="ja-JP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4D1CE0A4-3A03-499F-8C4F-70ECC5EDF1ED}" type="slidenum">
              <a:rPr lang="ja-JP" altLang="en-US">
                <a:latin typeface="Arial" pitchFamily="34" charset="0"/>
              </a:rPr>
              <a:pPr/>
              <a:t>11</a:t>
            </a:fld>
            <a:endParaRPr lang="en-US" altLang="ja-JP">
              <a:latin typeface="Arial" pitchFamily="34" charset="0"/>
            </a:endParaRPr>
          </a:p>
        </p:txBody>
      </p:sp>
      <p:sp>
        <p:nvSpPr>
          <p:cNvPr id="94211" name="Text Box 2"/>
          <p:cNvSpPr txBox="1">
            <a:spLocks noChangeArrowheads="1"/>
          </p:cNvSpPr>
          <p:nvPr/>
        </p:nvSpPr>
        <p:spPr bwMode="auto">
          <a:xfrm>
            <a:off x="1159979" y="687587"/>
            <a:ext cx="4563416" cy="3439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990" tIns="44994" rIns="89990" bIns="44994" anchor="ctr"/>
          <a:lstStyle/>
          <a:p>
            <a:endParaRPr lang="ja-JP" altLang="en-US"/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/>
          </p:nvPr>
        </p:nvSpPr>
        <p:spPr>
          <a:xfrm>
            <a:off x="688494" y="4354711"/>
            <a:ext cx="5504826" cy="4127086"/>
          </a:xfrm>
          <a:noFill/>
          <a:ln/>
        </p:spPr>
        <p:txBody>
          <a:bodyPr wrap="none" anchor="ctr"/>
          <a:lstStyle/>
          <a:p>
            <a:pPr eaLnBrk="1" hangingPunct="1"/>
            <a:endParaRPr lang="ja-JP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7288" y="693738"/>
            <a:ext cx="4567237" cy="3425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4935" y="693952"/>
            <a:ext cx="4571945" cy="342519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2686EF2-80A8-48ED-86E8-AB96E45B3D7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1BC977DA-C603-4132-B1B8-F1E77E0E00A4}" type="slidenum">
              <a:rPr lang="ja-JP" altLang="en-US">
                <a:latin typeface="Arial" pitchFamily="34" charset="0"/>
              </a:rPr>
              <a:pPr/>
              <a:t>31</a:t>
            </a:fld>
            <a:endParaRPr lang="en-US" altLang="ja-JP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560640F7-DECB-49FD-9293-B7044570408C}" type="slidenum">
              <a:rPr lang="ja-JP" altLang="en-GB">
                <a:latin typeface="Arial" pitchFamily="34" charset="0"/>
              </a:rPr>
              <a:pPr/>
              <a:t>32</a:t>
            </a:fld>
            <a:endParaRPr lang="en-GB" altLang="ja-JP">
              <a:latin typeface="Arial" pitchFamily="34" charset="0"/>
            </a:endParaRPr>
          </a:p>
        </p:txBody>
      </p:sp>
      <p:sp>
        <p:nvSpPr>
          <p:cNvPr id="89091" name="Text Box 1"/>
          <p:cNvSpPr txBox="1">
            <a:spLocks noChangeArrowheads="1"/>
          </p:cNvSpPr>
          <p:nvPr/>
        </p:nvSpPr>
        <p:spPr bwMode="auto">
          <a:xfrm>
            <a:off x="1159979" y="687587"/>
            <a:ext cx="4563416" cy="3439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998" tIns="44999" rIns="89998" bIns="44999" anchor="ctr"/>
          <a:lstStyle/>
          <a:p>
            <a:endParaRPr lang="ja-JP" altLang="en-US"/>
          </a:p>
        </p:txBody>
      </p:sp>
      <p:sp>
        <p:nvSpPr>
          <p:cNvPr id="89092" name="Rectangle 2"/>
          <p:cNvSpPr>
            <a:spLocks noGrp="1" noChangeArrowheads="1"/>
          </p:cNvSpPr>
          <p:nvPr>
            <p:ph type="body"/>
          </p:nvPr>
        </p:nvSpPr>
        <p:spPr>
          <a:xfrm>
            <a:off x="688494" y="4354711"/>
            <a:ext cx="5504826" cy="4127086"/>
          </a:xfrm>
          <a:noFill/>
          <a:ln/>
        </p:spPr>
        <p:txBody>
          <a:bodyPr wrap="none" anchor="ctr"/>
          <a:lstStyle/>
          <a:p>
            <a:endParaRPr lang="ja-JP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7388"/>
            <a:ext cx="4584700" cy="3438525"/>
          </a:xfrm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354513"/>
            <a:ext cx="5505450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7664ED98-74B7-41A7-B2C2-391F33BC507C}" type="slidenum">
              <a:rPr lang="ja-JP" altLang="en-US">
                <a:latin typeface="Arial" pitchFamily="34" charset="0"/>
              </a:rPr>
              <a:pPr/>
              <a:t>36</a:t>
            </a:fld>
            <a:endParaRPr lang="en-US" altLang="ja-JP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xfrm>
            <a:off x="688494" y="4354711"/>
            <a:ext cx="5504826" cy="4125516"/>
          </a:xfrm>
          <a:noFill/>
          <a:ln/>
        </p:spPr>
        <p:txBody>
          <a:bodyPr lIns="91694" tIns="45847" rIns="91694" bIns="45847"/>
          <a:lstStyle/>
          <a:p>
            <a:r>
              <a:rPr lang="en-US" altLang="ja-JP" smtClean="0">
                <a:latin typeface="Times" pitchFamily="18" charset="0"/>
              </a:rPr>
              <a:t>Motivation for BLUE laser diodes are  display technology that employ high power laser diodes.  Development in the blue spectrum is also really important for achieving GREEN laser diodes. (next slide)</a:t>
            </a:r>
          </a:p>
        </p:txBody>
      </p:sp>
      <p:sp>
        <p:nvSpPr>
          <p:cNvPr id="83972" name="Slide Number Placeholder 3"/>
          <p:cNvSpPr txBox="1">
            <a:spLocks noGrp="1"/>
          </p:cNvSpPr>
          <p:nvPr/>
        </p:nvSpPr>
        <p:spPr bwMode="auto">
          <a:xfrm>
            <a:off x="3898342" y="8707853"/>
            <a:ext cx="2981911" cy="45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94" tIns="45847" rIns="91694" bIns="45847" anchor="b"/>
          <a:lstStyle/>
          <a:p>
            <a:pPr algn="r" defTabSz="917716"/>
            <a:fld id="{27F5E38A-E599-400A-A468-7E1907B2E73D}" type="slidenum">
              <a:rPr lang="en-US" altLang="ja-JP" sz="1200">
                <a:latin typeface="Calibri" pitchFamily="34" charset="0"/>
              </a:rPr>
              <a:pPr algn="r" defTabSz="917716"/>
              <a:t>38</a:t>
            </a:fld>
            <a:endParaRPr lang="en-US" altLang="ja-JP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05682A22-875B-44AC-B884-FC1F5C378D5D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05682A22-875B-44AC-B884-FC1F5C378D5D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7288" y="693738"/>
            <a:ext cx="4567237" cy="3425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7513" y="8707544"/>
            <a:ext cx="2982742" cy="458704"/>
          </a:xfrm>
          <a:prstGeom prst="rect">
            <a:avLst/>
          </a:prstGeom>
        </p:spPr>
        <p:txBody>
          <a:bodyPr lIns="89995" tIns="44998" rIns="89995" bIns="44998"/>
          <a:lstStyle/>
          <a:p>
            <a:fld id="{449E7EFF-2F50-4E56-AE95-3729FA6339E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8342" y="8707853"/>
            <a:ext cx="2981911" cy="458391"/>
          </a:xfrm>
          <a:prstGeom prst="rect">
            <a:avLst/>
          </a:prstGeom>
          <a:noFill/>
        </p:spPr>
        <p:txBody>
          <a:bodyPr lIns="90206" tIns="45103" rIns="90206" bIns="45103"/>
          <a:lstStyle/>
          <a:p>
            <a:fld id="{0F950DE6-A124-4F3B-B8BB-64593BCD0746}" type="slidenum">
              <a:rPr lang="ja-JP" altLang="en-US">
                <a:latin typeface="Arial" pitchFamily="34" charset="0"/>
              </a:rPr>
              <a:pPr/>
              <a:t>9</a:t>
            </a:fld>
            <a:endParaRPr lang="en-US" altLang="ja-JP">
              <a:latin typeface="Arial" pitchFamily="34" charset="0"/>
            </a:endParaRPr>
          </a:p>
        </p:txBody>
      </p:sp>
      <p:sp>
        <p:nvSpPr>
          <p:cNvPr id="87043" name="Text Box 2"/>
          <p:cNvSpPr txBox="1">
            <a:spLocks noChangeArrowheads="1"/>
          </p:cNvSpPr>
          <p:nvPr/>
        </p:nvSpPr>
        <p:spPr bwMode="auto">
          <a:xfrm>
            <a:off x="1159979" y="687587"/>
            <a:ext cx="4563416" cy="3439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990" tIns="44994" rIns="89990" bIns="44994" anchor="ctr"/>
          <a:lstStyle/>
          <a:p>
            <a:endParaRPr lang="ja-JP" altLang="en-US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/>
          </p:nvPr>
        </p:nvSpPr>
        <p:spPr>
          <a:xfrm>
            <a:off x="688494" y="4354711"/>
            <a:ext cx="5504826" cy="4127086"/>
          </a:xfrm>
          <a:noFill/>
          <a:ln/>
        </p:spPr>
        <p:txBody>
          <a:bodyPr wrap="none" anchor="ctr"/>
          <a:lstStyle/>
          <a:p>
            <a:endParaRPr lang="ja-JP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ja-JP" altLang="en-US" noProof="0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CEE3B3-DAD9-43EE-B0DB-32FEEE7427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3E6E0-6D6A-4291-A4B0-7F79A987E9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matlogo"/>
          <p:cNvPicPr>
            <a:picLocks noChangeAspect="1" noChangeArrowheads="1"/>
          </p:cNvPicPr>
          <p:nvPr userDrawn="1"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7848600" y="5970588"/>
            <a:ext cx="1295400" cy="887412"/>
          </a:xfrm>
          <a:prstGeom prst="rect">
            <a:avLst/>
          </a:prstGeom>
          <a:noFill/>
        </p:spPr>
      </p:pic>
      <p:pic>
        <p:nvPicPr>
          <p:cNvPr id="1039" name="Picture 15" descr="ucsb_logo_circle"/>
          <p:cNvPicPr>
            <a:picLocks noChangeAspect="1" noChangeArrowheads="1"/>
          </p:cNvPicPr>
          <p:nvPr userDrawn="1"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0" y="5875338"/>
            <a:ext cx="990600" cy="9826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chart" Target="../charts/chart1.xml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ngadget.com/tag/microvision" TargetMode="External"/><Relationship Id="rId3" Type="http://schemas.openxmlformats.org/officeDocument/2006/relationships/image" Target="../media/image59.jpeg"/><Relationship Id="rId7" Type="http://schemas.openxmlformats.org/officeDocument/2006/relationships/hyperlink" Target="http://www.mitsubishi-tv.com/product/L65A90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is.zcu.cz/studium/pok/Materialy/Book/ar03s01.html" TargetMode="Externa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1000" y="990600"/>
            <a:ext cx="8305800" cy="5940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Winter 2011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162B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“Solid State Device Applications: </a:t>
            </a:r>
          </a:p>
          <a:p>
            <a:pPr algn="ctr"/>
            <a:r>
              <a:rPr lang="en-US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Light emitting diodes, Lasers &amp; electronic devices”</a:t>
            </a:r>
            <a:endParaRPr lang="en-US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Prof. Steven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DenBaars</a:t>
            </a: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and Materials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Depts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Solid State Lighting &amp; Display Center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University of California Santa Barbara, USA</a:t>
            </a:r>
            <a:r>
              <a:rPr lang="en-US" dirty="0"/>
              <a:t> </a:t>
            </a:r>
          </a:p>
          <a:p>
            <a:pPr algn="ctr"/>
            <a:endParaRPr lang="en-US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1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325" y="0"/>
            <a:ext cx="8305800" cy="685800"/>
          </a:xfrm>
          <a:noFill/>
          <a:ln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mtClean="0">
                <a:ea typeface="ＭＳ Ｐゴシック" charset="-128"/>
              </a:rPr>
              <a:t>Lighting: Large Electricity Consumption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1905000"/>
            <a:ext cx="4073525" cy="3860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318000" y="2076450"/>
            <a:ext cx="4572000" cy="2563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Lighting is single biggest user of electricity</a:t>
            </a: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ja-JP">
              <a:solidFill>
                <a:srgbClr val="3333CC"/>
              </a:solidFill>
              <a:ea typeface="ＭＳ Ｐゴシック" charset="-128"/>
            </a:endParaRP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Incandescent Light Bulb -1-4% efficient</a:t>
            </a: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ja-JP">
              <a:solidFill>
                <a:srgbClr val="3333CC"/>
              </a:solidFill>
              <a:ea typeface="ＭＳ Ｐゴシック" charset="-128"/>
            </a:endParaRP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Fluorescent – 15-25% efficient</a:t>
            </a: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ja-JP">
              <a:solidFill>
                <a:srgbClr val="3333CC"/>
              </a:solidFill>
              <a:ea typeface="ＭＳ Ｐゴシック" charset="-128"/>
            </a:endParaRP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LED- 25-52% efficient (90% theoretical)</a:t>
            </a: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ja-JP">
              <a:solidFill>
                <a:srgbClr val="3333CC"/>
              </a:solidFill>
              <a:ea typeface="ＭＳ Ｐゴシック" charset="-128"/>
            </a:endParaRP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ja-JP" altLang="en-GB">
              <a:solidFill>
                <a:srgbClr val="3333CC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0"/>
            <a:ext cx="8305800" cy="685800"/>
          </a:xfrm>
          <a:noFill/>
          <a:ln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400" smtClean="0">
                <a:ea typeface="ＭＳ Ｐゴシック" charset="-128"/>
              </a:rPr>
              <a:t>Global Warming/Energy Savings Potential of LEDs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4775" y="766763"/>
            <a:ext cx="6289675" cy="2827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12725" y="3541713"/>
            <a:ext cx="8753475" cy="2654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If a 150 lm/Watt Solid State White source were developed, then</a:t>
            </a:r>
          </a:p>
          <a:p>
            <a:pPr defTabSz="449263"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in the </a:t>
            </a:r>
            <a:r>
              <a:rPr lang="en-GB" altLang="ja-JP" u="sng">
                <a:solidFill>
                  <a:srgbClr val="3333CC"/>
                </a:solidFill>
                <a:ea typeface="ＭＳ Ｐゴシック" charset="-128"/>
              </a:rPr>
              <a:t>United States</a:t>
            </a: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alone:</a:t>
            </a:r>
          </a:p>
          <a:p>
            <a:pPr lvl="1" defTabSz="449263">
              <a:lnSpc>
                <a:spcPct val="87000"/>
              </a:lnSpc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We would realize $115 Billion cum. Savings in 2025*</a:t>
            </a:r>
          </a:p>
          <a:p>
            <a:pPr lvl="1" defTabSz="449263">
              <a:lnSpc>
                <a:spcPct val="87000"/>
              </a:lnSpc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Alleviate the need of 133 new power stations!*</a:t>
            </a:r>
          </a:p>
          <a:p>
            <a:pPr lvl="1" defTabSz="449263">
              <a:lnSpc>
                <a:spcPct val="87000"/>
              </a:lnSpc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Eliminate 258 million metric tons of Carbon*</a:t>
            </a:r>
          </a:p>
          <a:p>
            <a:pPr lvl="1" defTabSz="449263">
              <a:lnSpc>
                <a:spcPct val="87000"/>
              </a:lnSpc>
              <a:buClr>
                <a:srgbClr val="3333CC"/>
              </a:buClr>
              <a:buSzPct val="100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>
                <a:solidFill>
                  <a:srgbClr val="3333CC"/>
                </a:solidFill>
                <a:ea typeface="ＭＳ Ｐゴシック" charset="-128"/>
              </a:rPr>
              <a:t> Save 273TWh/year in energy**</a:t>
            </a:r>
          </a:p>
          <a:p>
            <a:pPr lvl="1" defTabSz="449263">
              <a:lnSpc>
                <a:spcPct val="87000"/>
              </a:lnSpc>
              <a:buClr>
                <a:srgbClr val="3333CC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ja-JP">
              <a:solidFill>
                <a:srgbClr val="3333CC"/>
              </a:solidFill>
              <a:ea typeface="ＭＳ Ｐゴシック" charset="-128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90500" y="5608638"/>
            <a:ext cx="8532813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ja-JP" altLang="en-GB" sz="1200" b="1">
                <a:solidFill>
                  <a:srgbClr val="000000"/>
                </a:solidFill>
                <a:ea typeface="ＭＳ Ｐゴシック" charset="-128"/>
              </a:rPr>
              <a:t>* “</a:t>
            </a:r>
            <a:r>
              <a:rPr lang="en-GB" altLang="ja-JP" sz="1200" b="1">
                <a:solidFill>
                  <a:srgbClr val="000000"/>
                </a:solidFill>
                <a:ea typeface="ＭＳ Ｐゴシック" charset="-128"/>
              </a:rPr>
              <a:t>The Promise of Solid State Lighting” OIDA Report , 2001, http://www.netl.doe.gov/ssl/PDFs/oida_led-oled_rpt.pdf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200" b="1">
                <a:solidFill>
                  <a:srgbClr val="000000"/>
                </a:solidFill>
                <a:ea typeface="ＭＳ Ｐゴシック" charset="-128"/>
              </a:rPr>
              <a:t>**A. D. Little, “Energy Savings Potential of SSL” Report for Dept. of Energy, 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200" b="1">
                <a:solidFill>
                  <a:srgbClr val="000000"/>
                </a:solidFill>
                <a:ea typeface="ＭＳ Ｐゴシック" charset="-128"/>
              </a:rPr>
              <a:t>   http://www.eere.energy.gov/buildings/info/documents/pdfs/ssl_final_report3.pdf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1450975" y="762000"/>
            <a:ext cx="5830888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3200" b="1">
                <a:solidFill>
                  <a:srgbClr val="114FFB"/>
                </a:solidFill>
                <a:latin typeface="Book Antiqua" pitchFamily="18" charset="0"/>
              </a:rPr>
              <a:t>LED Efficiency: Fundamentals</a:t>
            </a:r>
          </a:p>
        </p:txBody>
      </p:sp>
      <p:sp>
        <p:nvSpPr>
          <p:cNvPr id="128007" name="Rectangle 7"/>
          <p:cNvSpPr>
            <a:spLocks noChangeArrowheads="1"/>
          </p:cNvSpPr>
          <p:nvPr/>
        </p:nvSpPr>
        <p:spPr bwMode="auto">
          <a:xfrm>
            <a:off x="2381250" y="1230313"/>
            <a:ext cx="3989388" cy="1247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dirty="0" err="1" smtClean="0">
                <a:latin typeface="Symbol" pitchFamily="18" charset="2"/>
              </a:rPr>
              <a:t>h</a:t>
            </a:r>
            <a:r>
              <a:rPr lang="en-US" sz="1400" dirty="0" err="1" smtClean="0"/>
              <a:t>externall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>
                <a:latin typeface="Symbol" pitchFamily="18" charset="2"/>
              </a:rPr>
              <a:t>h</a:t>
            </a:r>
            <a:r>
              <a:rPr lang="en-US" sz="1400" dirty="0" err="1">
                <a:latin typeface="Symbol" pitchFamily="18" charset="2"/>
              </a:rPr>
              <a:t>I</a:t>
            </a:r>
            <a:r>
              <a:rPr lang="en-US" sz="1400" dirty="0" err="1"/>
              <a:t>nternal</a:t>
            </a:r>
            <a:r>
              <a:rPr lang="en-US" dirty="0"/>
              <a:t> * </a:t>
            </a:r>
            <a:r>
              <a:rPr lang="en-US" dirty="0" err="1">
                <a:latin typeface="Symbol" pitchFamily="18" charset="2"/>
              </a:rPr>
              <a:t>h</a:t>
            </a:r>
            <a:r>
              <a:rPr lang="en-US" sz="1400" dirty="0" err="1"/>
              <a:t>optical</a:t>
            </a:r>
            <a:endParaRPr lang="en-US" sz="1400" dirty="0"/>
          </a:p>
          <a:p>
            <a:endParaRPr lang="en-US" sz="1400" dirty="0"/>
          </a:p>
          <a:p>
            <a:r>
              <a:rPr lang="en-US" dirty="0" err="1">
                <a:latin typeface="Symbol" pitchFamily="18" charset="2"/>
              </a:rPr>
              <a:t>h</a:t>
            </a:r>
            <a:r>
              <a:rPr lang="en-US" sz="1400" dirty="0" err="1">
                <a:latin typeface="Symbol" pitchFamily="18" charset="2"/>
              </a:rPr>
              <a:t>I</a:t>
            </a:r>
            <a:r>
              <a:rPr lang="en-US" sz="1400" dirty="0" err="1"/>
              <a:t>nternal</a:t>
            </a:r>
            <a:r>
              <a:rPr lang="en-US" sz="1400" dirty="0"/>
              <a:t>=</a:t>
            </a:r>
            <a:r>
              <a:rPr lang="en-US" sz="1800" dirty="0"/>
              <a:t>1/(1+</a:t>
            </a:r>
            <a:r>
              <a:rPr lang="en-US" b="1" dirty="0">
                <a:latin typeface="Symbol" pitchFamily="18" charset="2"/>
              </a:rPr>
              <a:t>t</a:t>
            </a:r>
            <a:r>
              <a:rPr lang="en-US" sz="1800" dirty="0"/>
              <a:t>radiative/</a:t>
            </a:r>
            <a:r>
              <a:rPr lang="en-US" b="1" dirty="0" err="1">
                <a:latin typeface="Symbol" pitchFamily="18" charset="2"/>
              </a:rPr>
              <a:t>t</a:t>
            </a:r>
            <a:r>
              <a:rPr lang="en-US" sz="1800" dirty="0" err="1"/>
              <a:t>tnon-radiative</a:t>
            </a:r>
            <a:r>
              <a:rPr lang="en-US" sz="1400" dirty="0"/>
              <a:t>)</a:t>
            </a:r>
          </a:p>
          <a:p>
            <a:pPr latinLnBrk="1"/>
            <a:endParaRPr lang="en-US" sz="1400" dirty="0"/>
          </a:p>
        </p:txBody>
      </p:sp>
      <p:sp>
        <p:nvSpPr>
          <p:cNvPr id="128008" name="Rectangle 8"/>
          <p:cNvSpPr>
            <a:spLocks noChangeArrowheads="1"/>
          </p:cNvSpPr>
          <p:nvPr/>
        </p:nvSpPr>
        <p:spPr bwMode="auto">
          <a:xfrm>
            <a:off x="1498600" y="2606675"/>
            <a:ext cx="741045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marL="914400" indent="-914400"/>
            <a:r>
              <a:rPr lang="en-US"/>
              <a:t>•  Make Radiative lifetime fast</a:t>
            </a:r>
          </a:p>
          <a:p>
            <a:pPr marL="914400" indent="-914400"/>
            <a:r>
              <a:rPr lang="en-US"/>
              <a:t>    -  Engineering Bandgap, quantum structure</a:t>
            </a:r>
          </a:p>
          <a:p>
            <a:pPr marL="914400" indent="-914400"/>
            <a:r>
              <a:rPr lang="en-US"/>
              <a:t>•  Increase Non-radiative lifetime </a:t>
            </a:r>
          </a:p>
          <a:p>
            <a:pPr marL="914400" indent="-914400"/>
            <a:r>
              <a:rPr lang="en-US"/>
              <a:t>    -  Reduce Defects</a:t>
            </a:r>
          </a:p>
          <a:p>
            <a:pPr marL="914400" indent="-914400"/>
            <a:r>
              <a:rPr lang="en-US"/>
              <a:t>    -  Improve material Purity</a:t>
            </a:r>
          </a:p>
        </p:txBody>
      </p:sp>
      <p:sp>
        <p:nvSpPr>
          <p:cNvPr id="128009" name="Line 9"/>
          <p:cNvSpPr>
            <a:spLocks noChangeShapeType="1"/>
          </p:cNvSpPr>
          <p:nvPr/>
        </p:nvSpPr>
        <p:spPr bwMode="auto">
          <a:xfrm>
            <a:off x="2557463" y="4919663"/>
            <a:ext cx="365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>
            <a:off x="2540000" y="6408738"/>
            <a:ext cx="36925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1" name="AutoShape 11"/>
          <p:cNvSpPr>
            <a:spLocks noChangeArrowheads="1"/>
          </p:cNvSpPr>
          <p:nvPr/>
        </p:nvSpPr>
        <p:spPr bwMode="auto">
          <a:xfrm rot="16200000" flipH="1">
            <a:off x="4349750" y="5492750"/>
            <a:ext cx="1441450" cy="374650"/>
          </a:xfrm>
          <a:prstGeom prst="rightArrow">
            <a:avLst>
              <a:gd name="adj1" fmla="val 75000"/>
              <a:gd name="adj2" fmla="val 19239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8012" name="Line 12"/>
          <p:cNvSpPr>
            <a:spLocks noChangeShapeType="1"/>
          </p:cNvSpPr>
          <p:nvPr/>
        </p:nvSpPr>
        <p:spPr bwMode="auto">
          <a:xfrm>
            <a:off x="3454400" y="4935538"/>
            <a:ext cx="0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3" name="Line 13"/>
          <p:cNvSpPr>
            <a:spLocks noChangeShapeType="1"/>
          </p:cNvSpPr>
          <p:nvPr/>
        </p:nvSpPr>
        <p:spPr bwMode="auto">
          <a:xfrm flipH="1">
            <a:off x="2524125" y="5697538"/>
            <a:ext cx="12017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4" name="Line 14"/>
          <p:cNvSpPr>
            <a:spLocks noChangeShapeType="1"/>
          </p:cNvSpPr>
          <p:nvPr/>
        </p:nvSpPr>
        <p:spPr bwMode="auto">
          <a:xfrm flipH="1" flipV="1">
            <a:off x="3386138" y="5580063"/>
            <a:ext cx="68262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5" name="Line 15"/>
          <p:cNvSpPr>
            <a:spLocks noChangeShapeType="1"/>
          </p:cNvSpPr>
          <p:nvPr/>
        </p:nvSpPr>
        <p:spPr bwMode="auto">
          <a:xfrm flipV="1">
            <a:off x="3454400" y="5580063"/>
            <a:ext cx="84138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8016" name="Rectangle 16"/>
          <p:cNvSpPr>
            <a:spLocks noChangeArrowheads="1"/>
          </p:cNvSpPr>
          <p:nvPr/>
        </p:nvSpPr>
        <p:spPr bwMode="auto">
          <a:xfrm>
            <a:off x="5343525" y="5175250"/>
            <a:ext cx="2020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/>
              <a:t>1/</a:t>
            </a:r>
            <a:r>
              <a:rPr lang="en-US" b="1">
                <a:latin typeface="Symbol" pitchFamily="18" charset="2"/>
              </a:rPr>
              <a:t>t</a:t>
            </a:r>
            <a:r>
              <a:rPr lang="en-US" sz="1800"/>
              <a:t>radiative=RATE</a:t>
            </a:r>
          </a:p>
        </p:txBody>
      </p:sp>
      <p:sp>
        <p:nvSpPr>
          <p:cNvPr id="128017" name="Rectangle 17"/>
          <p:cNvSpPr>
            <a:spLocks noChangeArrowheads="1"/>
          </p:cNvSpPr>
          <p:nvPr/>
        </p:nvSpPr>
        <p:spPr bwMode="auto">
          <a:xfrm>
            <a:off x="1498600" y="5124450"/>
            <a:ext cx="1778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/>
              <a:t>1/</a:t>
            </a:r>
            <a:r>
              <a:rPr lang="en-US" b="1">
                <a:latin typeface="Symbol" pitchFamily="18" charset="2"/>
              </a:rPr>
              <a:t>t</a:t>
            </a:r>
            <a:r>
              <a:rPr lang="en-US" sz="1800"/>
              <a:t>tnon-radiative</a:t>
            </a:r>
          </a:p>
        </p:txBody>
      </p:sp>
      <p:sp>
        <p:nvSpPr>
          <p:cNvPr id="128018" name="Rectangle 18"/>
          <p:cNvSpPr>
            <a:spLocks noChangeArrowheads="1"/>
          </p:cNvSpPr>
          <p:nvPr/>
        </p:nvSpPr>
        <p:spPr bwMode="auto">
          <a:xfrm>
            <a:off x="5376863" y="4514850"/>
            <a:ext cx="11652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8019" name="Rectangle 19"/>
          <p:cNvSpPr>
            <a:spLocks noChangeArrowheads="1"/>
          </p:cNvSpPr>
          <p:nvPr/>
        </p:nvSpPr>
        <p:spPr bwMode="auto">
          <a:xfrm>
            <a:off x="4872038" y="6388100"/>
            <a:ext cx="508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h+</a:t>
            </a:r>
          </a:p>
        </p:txBody>
      </p:sp>
      <p:sp>
        <p:nvSpPr>
          <p:cNvPr id="128020" name="Rectangle 20"/>
          <p:cNvSpPr>
            <a:spLocks noChangeArrowheads="1"/>
          </p:cNvSpPr>
          <p:nvPr/>
        </p:nvSpPr>
        <p:spPr bwMode="auto">
          <a:xfrm>
            <a:off x="4970463" y="4530725"/>
            <a:ext cx="42068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e-</a:t>
            </a:r>
          </a:p>
        </p:txBody>
      </p:sp>
      <p:sp>
        <p:nvSpPr>
          <p:cNvPr id="128021" name="Rectangle 21"/>
          <p:cNvSpPr>
            <a:spLocks noChangeArrowheads="1"/>
          </p:cNvSpPr>
          <p:nvPr/>
        </p:nvSpPr>
        <p:spPr bwMode="auto">
          <a:xfrm>
            <a:off x="6173788" y="4683125"/>
            <a:ext cx="232568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Conduction Band</a:t>
            </a:r>
          </a:p>
        </p:txBody>
      </p:sp>
      <p:sp>
        <p:nvSpPr>
          <p:cNvPr id="128022" name="Rectangle 22"/>
          <p:cNvSpPr>
            <a:spLocks noChangeArrowheads="1"/>
          </p:cNvSpPr>
          <p:nvPr/>
        </p:nvSpPr>
        <p:spPr bwMode="auto">
          <a:xfrm>
            <a:off x="6257925" y="6105525"/>
            <a:ext cx="19018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Valence Band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792163"/>
            <a:ext cx="8229600" cy="4816475"/>
          </a:xfrm>
          <a:noFill/>
          <a:ln w="12700"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2525" y="1600200"/>
            <a:ext cx="6837363" cy="4525963"/>
          </a:xfrm>
          <a:noFill/>
          <a:ln w="12700"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chemeClr val="accent2"/>
                </a:solidFill>
                <a:latin typeface="Calibri" pitchFamily="34" charset="0"/>
              </a:rPr>
              <a:t>Internal, extraction, external, and power efficiency</a:t>
            </a:r>
          </a:p>
        </p:txBody>
      </p:sp>
      <p:pic>
        <p:nvPicPr>
          <p:cNvPr id="205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>
          <a:xfrm rot="21450522">
            <a:off x="533400" y="1600200"/>
            <a:ext cx="8229600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DH vs QW LEDs</a:t>
            </a:r>
          </a:p>
        </p:txBody>
      </p:sp>
      <p:pic>
        <p:nvPicPr>
          <p:cNvPr id="135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9825" y="1600200"/>
            <a:ext cx="6864350" cy="4525963"/>
          </a:xfrm>
          <a:noFill/>
          <a:ln w="12700"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8563" y="1600200"/>
            <a:ext cx="6746875" cy="4525963"/>
          </a:xfrm>
          <a:noFill/>
          <a:ln w="12700"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6" name="Picture 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143000"/>
            <a:ext cx="7696200" cy="5302250"/>
          </a:xfrm>
          <a:noFill/>
          <a:ln w="12700">
            <a:miter lim="800000"/>
            <a:headEnd/>
            <a:tailEnd/>
          </a:ln>
        </p:spPr>
      </p:pic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2879725" y="41275"/>
            <a:ext cx="3897313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DH LED vs. QW LED</a:t>
            </a:r>
          </a:p>
          <a:p>
            <a:endParaRPr lang="en-US"/>
          </a:p>
          <a:p>
            <a:r>
              <a:rPr lang="en-US"/>
              <a:t>Spectra related to DOS in QW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LED Emissive Mixing</a:t>
            </a:r>
          </a:p>
        </p:txBody>
      </p:sp>
      <p:pic>
        <p:nvPicPr>
          <p:cNvPr id="129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6663" y="1600200"/>
            <a:ext cx="6669087" cy="4525963"/>
          </a:xfrm>
          <a:noFill/>
          <a:ln w="12700"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</a:pPr>
            <a:r>
              <a:rPr lang="en-US" sz="3600" b="1">
                <a:solidFill>
                  <a:schemeClr val="accent2"/>
                </a:solidFill>
              </a:rPr>
              <a:t>Applications of  GaN and related semiconductor p/n junction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603250" y="320675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400" b="1" u="sng"/>
          </a:p>
        </p:txBody>
      </p:sp>
      <p:sp>
        <p:nvSpPr>
          <p:cNvPr id="76803" name="Rectangle 3"/>
          <p:cNvSpPr>
            <a:spLocks noChangeAspect="1" noChangeArrowheads="1"/>
          </p:cNvSpPr>
          <p:nvPr/>
        </p:nvSpPr>
        <p:spPr bwMode="auto">
          <a:xfrm>
            <a:off x="3381375" y="3414713"/>
            <a:ext cx="1470025" cy="355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4" name="Rectangle 4"/>
          <p:cNvSpPr>
            <a:spLocks noChangeAspect="1" noChangeArrowheads="1"/>
          </p:cNvSpPr>
          <p:nvPr/>
        </p:nvSpPr>
        <p:spPr bwMode="auto">
          <a:xfrm>
            <a:off x="3382963" y="3768725"/>
            <a:ext cx="1468437" cy="354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Rectangle 5"/>
          <p:cNvSpPr>
            <a:spLocks noChangeAspect="1" noChangeArrowheads="1"/>
          </p:cNvSpPr>
          <p:nvPr/>
        </p:nvSpPr>
        <p:spPr bwMode="auto">
          <a:xfrm>
            <a:off x="3381375" y="3313113"/>
            <a:ext cx="1470025" cy="10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6" name="Rectangle 6"/>
          <p:cNvSpPr>
            <a:spLocks noChangeAspect="1" noChangeArrowheads="1"/>
          </p:cNvSpPr>
          <p:nvPr/>
        </p:nvSpPr>
        <p:spPr bwMode="auto">
          <a:xfrm>
            <a:off x="3381375" y="3162300"/>
            <a:ext cx="1470025" cy="150813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7" name="Rectangle 7"/>
          <p:cNvSpPr>
            <a:spLocks noChangeAspect="1" noChangeArrowheads="1"/>
          </p:cNvSpPr>
          <p:nvPr/>
        </p:nvSpPr>
        <p:spPr bwMode="auto">
          <a:xfrm>
            <a:off x="3381375" y="2859088"/>
            <a:ext cx="1465263" cy="50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8" name="AutoShape 8"/>
          <p:cNvSpPr>
            <a:spLocks noChangeAspect="1" noChangeArrowheads="1"/>
          </p:cNvSpPr>
          <p:nvPr/>
        </p:nvSpPr>
        <p:spPr bwMode="auto">
          <a:xfrm>
            <a:off x="3411538" y="2200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9" name="AutoShape 9"/>
          <p:cNvSpPr>
            <a:spLocks noChangeAspect="1" noChangeArrowheads="1"/>
          </p:cNvSpPr>
          <p:nvPr/>
        </p:nvSpPr>
        <p:spPr bwMode="auto">
          <a:xfrm>
            <a:off x="3381375" y="3009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0" name="AutoShape 10"/>
          <p:cNvSpPr>
            <a:spLocks noChangeAspect="1" noChangeArrowheads="1"/>
          </p:cNvSpPr>
          <p:nvPr/>
        </p:nvSpPr>
        <p:spPr bwMode="auto">
          <a:xfrm>
            <a:off x="3800475" y="3009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1" name="AutoShape 11"/>
          <p:cNvSpPr>
            <a:spLocks noChangeAspect="1" noChangeArrowheads="1"/>
          </p:cNvSpPr>
          <p:nvPr/>
        </p:nvSpPr>
        <p:spPr bwMode="auto">
          <a:xfrm>
            <a:off x="4219575" y="3009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2" name="AutoShape 12"/>
          <p:cNvSpPr>
            <a:spLocks noChangeAspect="1" noChangeArrowheads="1"/>
          </p:cNvSpPr>
          <p:nvPr/>
        </p:nvSpPr>
        <p:spPr bwMode="auto">
          <a:xfrm>
            <a:off x="3476625" y="2554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3" name="AutoShape 13"/>
          <p:cNvSpPr>
            <a:spLocks noChangeAspect="1" noChangeArrowheads="1"/>
          </p:cNvSpPr>
          <p:nvPr/>
        </p:nvSpPr>
        <p:spPr bwMode="auto">
          <a:xfrm>
            <a:off x="3895725" y="2554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4" name="AutoShape 14"/>
          <p:cNvSpPr>
            <a:spLocks noChangeAspect="1" noChangeArrowheads="1"/>
          </p:cNvSpPr>
          <p:nvPr/>
        </p:nvSpPr>
        <p:spPr bwMode="auto">
          <a:xfrm>
            <a:off x="4314825" y="2554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5" name="Text Box 15"/>
          <p:cNvSpPr txBox="1">
            <a:spLocks noChangeAspect="1" noChangeArrowheads="1"/>
          </p:cNvSpPr>
          <p:nvPr/>
        </p:nvSpPr>
        <p:spPr bwMode="auto">
          <a:xfrm>
            <a:off x="3532188" y="1841500"/>
            <a:ext cx="1071562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White Light</a:t>
            </a:r>
          </a:p>
        </p:txBody>
      </p:sp>
      <p:sp>
        <p:nvSpPr>
          <p:cNvPr id="76816" name="Text Box 16"/>
          <p:cNvSpPr txBox="1">
            <a:spLocks noChangeAspect="1" noChangeArrowheads="1"/>
          </p:cNvSpPr>
          <p:nvPr/>
        </p:nvSpPr>
        <p:spPr bwMode="auto">
          <a:xfrm>
            <a:off x="3740150" y="3835400"/>
            <a:ext cx="835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</a:rPr>
              <a:t>Substrate</a:t>
            </a:r>
          </a:p>
        </p:txBody>
      </p:sp>
      <p:sp>
        <p:nvSpPr>
          <p:cNvPr id="76817" name="AutoShape 17"/>
          <p:cNvSpPr>
            <a:spLocks noChangeAspect="1" noChangeArrowheads="1"/>
          </p:cNvSpPr>
          <p:nvPr/>
        </p:nvSpPr>
        <p:spPr bwMode="auto">
          <a:xfrm>
            <a:off x="4637088" y="3009900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8" name="AutoShape 18"/>
          <p:cNvSpPr>
            <a:spLocks noChangeAspect="1" noChangeArrowheads="1"/>
          </p:cNvSpPr>
          <p:nvPr/>
        </p:nvSpPr>
        <p:spPr bwMode="auto">
          <a:xfrm>
            <a:off x="3883025" y="2200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9" name="AutoShape 19"/>
          <p:cNvSpPr>
            <a:spLocks noChangeAspect="1" noChangeArrowheads="1"/>
          </p:cNvSpPr>
          <p:nvPr/>
        </p:nvSpPr>
        <p:spPr bwMode="auto">
          <a:xfrm>
            <a:off x="4354513" y="2200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0" name="Text Box 20"/>
          <p:cNvSpPr txBox="1">
            <a:spLocks noChangeAspect="1" noChangeArrowheads="1"/>
          </p:cNvSpPr>
          <p:nvPr/>
        </p:nvSpPr>
        <p:spPr bwMode="auto">
          <a:xfrm>
            <a:off x="3562350" y="3413125"/>
            <a:ext cx="1508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</a:rPr>
              <a:t>UV GaN RCLED</a:t>
            </a:r>
          </a:p>
        </p:txBody>
      </p:sp>
      <p:sp>
        <p:nvSpPr>
          <p:cNvPr id="76821" name="Text Box 21"/>
          <p:cNvSpPr txBox="1">
            <a:spLocks noChangeAspect="1" noChangeArrowheads="1"/>
          </p:cNvSpPr>
          <p:nvPr/>
        </p:nvSpPr>
        <p:spPr bwMode="auto">
          <a:xfrm>
            <a:off x="4953000" y="2913063"/>
            <a:ext cx="627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>
                <a:latin typeface="Arial" charset="0"/>
              </a:rPr>
              <a:t>UV light</a:t>
            </a:r>
          </a:p>
        </p:txBody>
      </p:sp>
      <p:sp>
        <p:nvSpPr>
          <p:cNvPr id="76822" name="Text Box 22"/>
          <p:cNvSpPr txBox="1">
            <a:spLocks noChangeAspect="1" noChangeArrowheads="1"/>
          </p:cNvSpPr>
          <p:nvPr/>
        </p:nvSpPr>
        <p:spPr bwMode="auto">
          <a:xfrm>
            <a:off x="4829175" y="2525713"/>
            <a:ext cx="766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>
                <a:latin typeface="Arial" charset="0"/>
              </a:rPr>
              <a:t>RGB Light</a:t>
            </a:r>
          </a:p>
        </p:txBody>
      </p:sp>
      <p:sp>
        <p:nvSpPr>
          <p:cNvPr id="76823" name="AutoShape 23"/>
          <p:cNvSpPr>
            <a:spLocks noChangeAspect="1" noChangeArrowheads="1"/>
          </p:cNvSpPr>
          <p:nvPr/>
        </p:nvSpPr>
        <p:spPr bwMode="auto">
          <a:xfrm>
            <a:off x="3686175" y="2554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4" name="AutoShape 24"/>
          <p:cNvSpPr>
            <a:spLocks noChangeAspect="1" noChangeArrowheads="1"/>
          </p:cNvSpPr>
          <p:nvPr/>
        </p:nvSpPr>
        <p:spPr bwMode="auto">
          <a:xfrm>
            <a:off x="4105275" y="2554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5" name="AutoShape 25"/>
          <p:cNvSpPr>
            <a:spLocks noChangeAspect="1" noChangeArrowheads="1"/>
          </p:cNvSpPr>
          <p:nvPr/>
        </p:nvSpPr>
        <p:spPr bwMode="auto">
          <a:xfrm>
            <a:off x="4522788" y="2554288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6" name="Rectangle 26"/>
          <p:cNvSpPr>
            <a:spLocks noChangeAspect="1" noChangeArrowheads="1"/>
          </p:cNvSpPr>
          <p:nvPr/>
        </p:nvSpPr>
        <p:spPr bwMode="auto">
          <a:xfrm>
            <a:off x="3381375" y="2811463"/>
            <a:ext cx="1465263" cy="50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7" name="Rectangle 27"/>
          <p:cNvSpPr>
            <a:spLocks noChangeAspect="1" noChangeArrowheads="1"/>
          </p:cNvSpPr>
          <p:nvPr/>
        </p:nvSpPr>
        <p:spPr bwMode="auto">
          <a:xfrm>
            <a:off x="3381375" y="2763838"/>
            <a:ext cx="1465263" cy="5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5637213" y="1870075"/>
            <a:ext cx="3146425" cy="2281238"/>
            <a:chOff x="3232" y="1053"/>
            <a:chExt cx="1932" cy="1437"/>
          </a:xfrm>
        </p:grpSpPr>
        <p:sp>
          <p:nvSpPr>
            <p:cNvPr id="76829" name="Rectangle 29"/>
            <p:cNvSpPr>
              <a:spLocks noChangeAspect="1" noChangeArrowheads="1"/>
            </p:cNvSpPr>
            <p:nvPr/>
          </p:nvSpPr>
          <p:spPr bwMode="auto">
            <a:xfrm>
              <a:off x="3768" y="2044"/>
              <a:ext cx="926" cy="224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0" name="Rectangle 30"/>
            <p:cNvSpPr>
              <a:spLocks noChangeAspect="1" noChangeArrowheads="1"/>
            </p:cNvSpPr>
            <p:nvPr/>
          </p:nvSpPr>
          <p:spPr bwMode="auto">
            <a:xfrm>
              <a:off x="3769" y="2267"/>
              <a:ext cx="925" cy="2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1" name="Rectangle 31"/>
            <p:cNvSpPr>
              <a:spLocks noChangeAspect="1" noChangeArrowheads="1"/>
            </p:cNvSpPr>
            <p:nvPr/>
          </p:nvSpPr>
          <p:spPr bwMode="auto">
            <a:xfrm>
              <a:off x="3768" y="1980"/>
              <a:ext cx="926" cy="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2" name="Rectangle 32"/>
            <p:cNvSpPr>
              <a:spLocks noChangeAspect="1" noChangeArrowheads="1"/>
            </p:cNvSpPr>
            <p:nvPr/>
          </p:nvSpPr>
          <p:spPr bwMode="auto">
            <a:xfrm>
              <a:off x="3768" y="1885"/>
              <a:ext cx="926" cy="95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3" name="Rectangle 33"/>
            <p:cNvSpPr>
              <a:spLocks noChangeAspect="1" noChangeArrowheads="1"/>
            </p:cNvSpPr>
            <p:nvPr/>
          </p:nvSpPr>
          <p:spPr bwMode="auto">
            <a:xfrm>
              <a:off x="3768" y="1598"/>
              <a:ext cx="923" cy="1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4" name="AutoShape 34"/>
            <p:cNvSpPr>
              <a:spLocks noChangeAspect="1" noChangeArrowheads="1"/>
            </p:cNvSpPr>
            <p:nvPr/>
          </p:nvSpPr>
          <p:spPr bwMode="auto">
            <a:xfrm>
              <a:off x="3787" y="1279"/>
              <a:ext cx="264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5" name="AutoShape 35"/>
            <p:cNvSpPr>
              <a:spLocks noChangeAspect="1" noChangeArrowheads="1"/>
            </p:cNvSpPr>
            <p:nvPr/>
          </p:nvSpPr>
          <p:spPr bwMode="auto">
            <a:xfrm>
              <a:off x="3768" y="1789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6" name="AutoShape 36"/>
            <p:cNvSpPr>
              <a:spLocks noChangeAspect="1" noChangeArrowheads="1"/>
            </p:cNvSpPr>
            <p:nvPr/>
          </p:nvSpPr>
          <p:spPr bwMode="auto">
            <a:xfrm>
              <a:off x="4032" y="1789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7" name="AutoShape 37"/>
            <p:cNvSpPr>
              <a:spLocks noChangeAspect="1" noChangeArrowheads="1"/>
            </p:cNvSpPr>
            <p:nvPr/>
          </p:nvSpPr>
          <p:spPr bwMode="auto">
            <a:xfrm>
              <a:off x="4296" y="1789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8" name="AutoShape 38"/>
            <p:cNvSpPr>
              <a:spLocks noChangeAspect="1" noChangeArrowheads="1"/>
            </p:cNvSpPr>
            <p:nvPr/>
          </p:nvSpPr>
          <p:spPr bwMode="auto">
            <a:xfrm>
              <a:off x="3768" y="1502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9" name="AutoShape 39"/>
            <p:cNvSpPr>
              <a:spLocks noChangeAspect="1" noChangeArrowheads="1"/>
            </p:cNvSpPr>
            <p:nvPr/>
          </p:nvSpPr>
          <p:spPr bwMode="auto">
            <a:xfrm>
              <a:off x="4032" y="1502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0" name="AutoShape 40"/>
            <p:cNvSpPr>
              <a:spLocks noChangeAspect="1" noChangeArrowheads="1"/>
            </p:cNvSpPr>
            <p:nvPr/>
          </p:nvSpPr>
          <p:spPr bwMode="auto">
            <a:xfrm>
              <a:off x="4296" y="1502"/>
              <a:ext cx="99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1" name="Text Box 41"/>
            <p:cNvSpPr txBox="1">
              <a:spLocks noChangeAspect="1" noChangeArrowheads="1"/>
            </p:cNvSpPr>
            <p:nvPr/>
          </p:nvSpPr>
          <p:spPr bwMode="auto">
            <a:xfrm>
              <a:off x="3863" y="1053"/>
              <a:ext cx="658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White Light</a:t>
              </a:r>
            </a:p>
          </p:txBody>
        </p:sp>
        <p:sp>
          <p:nvSpPr>
            <p:cNvPr id="76842" name="Text Box 42"/>
            <p:cNvSpPr txBox="1">
              <a:spLocks noChangeAspect="1" noChangeArrowheads="1"/>
            </p:cNvSpPr>
            <p:nvPr/>
          </p:nvSpPr>
          <p:spPr bwMode="auto">
            <a:xfrm>
              <a:off x="5074" y="1520"/>
              <a:ext cx="90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endParaRPr lang="en-US" sz="1100">
                <a:latin typeface="Arial" charset="0"/>
              </a:endParaRPr>
            </a:p>
          </p:txBody>
        </p:sp>
        <p:sp>
          <p:nvSpPr>
            <p:cNvPr id="76843" name="Text Box 43"/>
            <p:cNvSpPr txBox="1">
              <a:spLocks noChangeAspect="1" noChangeArrowheads="1"/>
            </p:cNvSpPr>
            <p:nvPr/>
          </p:nvSpPr>
          <p:spPr bwMode="auto">
            <a:xfrm>
              <a:off x="3994" y="2309"/>
              <a:ext cx="51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Substrate</a:t>
              </a:r>
            </a:p>
          </p:txBody>
        </p:sp>
        <p:sp>
          <p:nvSpPr>
            <p:cNvPr id="76844" name="AutoShape 44"/>
            <p:cNvSpPr>
              <a:spLocks noChangeAspect="1" noChangeArrowheads="1"/>
            </p:cNvSpPr>
            <p:nvPr/>
          </p:nvSpPr>
          <p:spPr bwMode="auto">
            <a:xfrm>
              <a:off x="4559" y="1789"/>
              <a:ext cx="100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5" name="AutoShape 45"/>
            <p:cNvSpPr>
              <a:spLocks noChangeAspect="1" noChangeArrowheads="1"/>
            </p:cNvSpPr>
            <p:nvPr/>
          </p:nvSpPr>
          <p:spPr bwMode="auto">
            <a:xfrm>
              <a:off x="4559" y="1502"/>
              <a:ext cx="100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6" name="AutoShape 46"/>
            <p:cNvSpPr>
              <a:spLocks noChangeAspect="1" noChangeArrowheads="1"/>
            </p:cNvSpPr>
            <p:nvPr/>
          </p:nvSpPr>
          <p:spPr bwMode="auto">
            <a:xfrm>
              <a:off x="4084" y="1279"/>
              <a:ext cx="264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7" name="AutoShape 47"/>
            <p:cNvSpPr>
              <a:spLocks noChangeAspect="1" noChangeArrowheads="1"/>
            </p:cNvSpPr>
            <p:nvPr/>
          </p:nvSpPr>
          <p:spPr bwMode="auto">
            <a:xfrm>
              <a:off x="4381" y="1279"/>
              <a:ext cx="264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8" name="Rectangle 48"/>
            <p:cNvSpPr>
              <a:spLocks noChangeAspect="1" noChangeArrowheads="1"/>
            </p:cNvSpPr>
            <p:nvPr/>
          </p:nvSpPr>
          <p:spPr bwMode="auto">
            <a:xfrm>
              <a:off x="3768" y="1598"/>
              <a:ext cx="923" cy="1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9" name="Text Box 49"/>
            <p:cNvSpPr txBox="1">
              <a:spLocks noChangeAspect="1" noChangeArrowheads="1"/>
            </p:cNvSpPr>
            <p:nvPr/>
          </p:nvSpPr>
          <p:spPr bwMode="auto">
            <a:xfrm>
              <a:off x="3954" y="2043"/>
              <a:ext cx="10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Arial" charset="0"/>
                </a:rPr>
                <a:t>Blue GaN RCLED</a:t>
              </a:r>
            </a:p>
          </p:txBody>
        </p:sp>
        <p:sp>
          <p:nvSpPr>
            <p:cNvPr id="76850" name="Text Box 50"/>
            <p:cNvSpPr txBox="1">
              <a:spLocks noChangeAspect="1" noChangeArrowheads="1"/>
            </p:cNvSpPr>
            <p:nvPr/>
          </p:nvSpPr>
          <p:spPr bwMode="auto">
            <a:xfrm>
              <a:off x="3310" y="1746"/>
              <a:ext cx="45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00">
                  <a:latin typeface="Arial" charset="0"/>
                </a:rPr>
                <a:t>Blue Light</a:t>
              </a:r>
            </a:p>
          </p:txBody>
        </p:sp>
        <p:sp>
          <p:nvSpPr>
            <p:cNvPr id="76851" name="Text Box 51"/>
            <p:cNvSpPr txBox="1">
              <a:spLocks noChangeAspect="1" noChangeArrowheads="1"/>
            </p:cNvSpPr>
            <p:nvPr/>
          </p:nvSpPr>
          <p:spPr bwMode="auto">
            <a:xfrm>
              <a:off x="3232" y="1484"/>
              <a:ext cx="53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00">
                  <a:latin typeface="Arial" charset="0"/>
                </a:rPr>
                <a:t>Green, Red </a:t>
              </a:r>
            </a:p>
            <a:p>
              <a:r>
                <a:rPr lang="en-US" sz="1000">
                  <a:latin typeface="Arial" charset="0"/>
                </a:rPr>
                <a:t>phosphors</a:t>
              </a:r>
            </a:p>
          </p:txBody>
        </p:sp>
        <p:sp>
          <p:nvSpPr>
            <p:cNvPr id="76852" name="AutoShape 52"/>
            <p:cNvSpPr>
              <a:spLocks noChangeAspect="1" noChangeArrowheads="1"/>
            </p:cNvSpPr>
            <p:nvPr/>
          </p:nvSpPr>
          <p:spPr bwMode="auto">
            <a:xfrm>
              <a:off x="3900" y="1502"/>
              <a:ext cx="99" cy="351"/>
            </a:xfrm>
            <a:prstGeom prst="upArrow">
              <a:avLst>
                <a:gd name="adj1" fmla="val 50000"/>
                <a:gd name="adj2" fmla="val 26854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3" name="AutoShape 53"/>
            <p:cNvSpPr>
              <a:spLocks noChangeAspect="1" noChangeArrowheads="1"/>
            </p:cNvSpPr>
            <p:nvPr/>
          </p:nvSpPr>
          <p:spPr bwMode="auto">
            <a:xfrm>
              <a:off x="4164" y="1502"/>
              <a:ext cx="99" cy="351"/>
            </a:xfrm>
            <a:prstGeom prst="upArrow">
              <a:avLst>
                <a:gd name="adj1" fmla="val 50000"/>
                <a:gd name="adj2" fmla="val 26854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4" name="AutoShape 54"/>
            <p:cNvSpPr>
              <a:spLocks noChangeAspect="1" noChangeArrowheads="1"/>
            </p:cNvSpPr>
            <p:nvPr/>
          </p:nvSpPr>
          <p:spPr bwMode="auto">
            <a:xfrm>
              <a:off x="4427" y="1502"/>
              <a:ext cx="100" cy="351"/>
            </a:xfrm>
            <a:prstGeom prst="upArrow">
              <a:avLst>
                <a:gd name="adj1" fmla="val 50000"/>
                <a:gd name="adj2" fmla="val 26585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55" name="Rectangle 55"/>
          <p:cNvSpPr>
            <a:spLocks noChangeAspect="1" noChangeArrowheads="1"/>
          </p:cNvSpPr>
          <p:nvPr/>
        </p:nvSpPr>
        <p:spPr bwMode="auto">
          <a:xfrm>
            <a:off x="6515100" y="2754313"/>
            <a:ext cx="1465263" cy="50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56" name="Rectangle 56"/>
          <p:cNvSpPr>
            <a:spLocks noChangeAspect="1" noChangeArrowheads="1"/>
          </p:cNvSpPr>
          <p:nvPr/>
        </p:nvSpPr>
        <p:spPr bwMode="auto">
          <a:xfrm>
            <a:off x="6524625" y="2849563"/>
            <a:ext cx="1465263" cy="5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57" name="Rectangle 57"/>
          <p:cNvSpPr>
            <a:spLocks noChangeAspect="1" noChangeArrowheads="1"/>
          </p:cNvSpPr>
          <p:nvPr/>
        </p:nvSpPr>
        <p:spPr bwMode="auto">
          <a:xfrm>
            <a:off x="933450" y="2881313"/>
            <a:ext cx="1470025" cy="355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Blue GaN LED</a:t>
            </a:r>
          </a:p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76858" name="Rectangle 58"/>
          <p:cNvSpPr>
            <a:spLocks noChangeAspect="1" noChangeArrowheads="1"/>
          </p:cNvSpPr>
          <p:nvPr/>
        </p:nvSpPr>
        <p:spPr bwMode="auto">
          <a:xfrm>
            <a:off x="933450" y="2779713"/>
            <a:ext cx="1470025" cy="10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59" name="Rectangle 59"/>
          <p:cNvSpPr>
            <a:spLocks noChangeAspect="1" noChangeArrowheads="1"/>
          </p:cNvSpPr>
          <p:nvPr/>
        </p:nvSpPr>
        <p:spPr bwMode="auto">
          <a:xfrm>
            <a:off x="933450" y="2638425"/>
            <a:ext cx="1470025" cy="150813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0" name="AutoShape 60"/>
          <p:cNvSpPr>
            <a:spLocks noChangeAspect="1" noChangeArrowheads="1"/>
          </p:cNvSpPr>
          <p:nvPr/>
        </p:nvSpPr>
        <p:spPr bwMode="auto">
          <a:xfrm>
            <a:off x="3533775" y="3162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1" name="AutoShape 61"/>
          <p:cNvSpPr>
            <a:spLocks noChangeAspect="1" noChangeArrowheads="1"/>
          </p:cNvSpPr>
          <p:nvPr/>
        </p:nvSpPr>
        <p:spPr bwMode="auto">
          <a:xfrm>
            <a:off x="3952875" y="3162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2" name="AutoShape 62"/>
          <p:cNvSpPr>
            <a:spLocks noChangeAspect="1" noChangeArrowheads="1"/>
          </p:cNvSpPr>
          <p:nvPr/>
        </p:nvSpPr>
        <p:spPr bwMode="auto">
          <a:xfrm>
            <a:off x="4371975" y="3162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3" name="AutoShape 63"/>
          <p:cNvSpPr>
            <a:spLocks noChangeAspect="1" noChangeArrowheads="1"/>
          </p:cNvSpPr>
          <p:nvPr/>
        </p:nvSpPr>
        <p:spPr bwMode="auto">
          <a:xfrm>
            <a:off x="4789488" y="3162300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4" name="Text Box 64"/>
          <p:cNvSpPr txBox="1">
            <a:spLocks noChangeArrowheads="1"/>
          </p:cNvSpPr>
          <p:nvPr/>
        </p:nvSpPr>
        <p:spPr bwMode="auto">
          <a:xfrm>
            <a:off x="584200" y="46355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400" b="1" u="sng"/>
          </a:p>
        </p:txBody>
      </p:sp>
      <p:sp>
        <p:nvSpPr>
          <p:cNvPr id="76865" name="Rectangle 65"/>
          <p:cNvSpPr>
            <a:spLocks noChangeAspect="1" noChangeArrowheads="1"/>
          </p:cNvSpPr>
          <p:nvPr/>
        </p:nvSpPr>
        <p:spPr bwMode="auto">
          <a:xfrm>
            <a:off x="933450" y="3748088"/>
            <a:ext cx="1470025" cy="355600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Green GaN LED</a:t>
            </a:r>
          </a:p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76866" name="Rectangle 66"/>
          <p:cNvSpPr>
            <a:spLocks noChangeAspect="1" noChangeArrowheads="1"/>
          </p:cNvSpPr>
          <p:nvPr/>
        </p:nvSpPr>
        <p:spPr bwMode="auto">
          <a:xfrm>
            <a:off x="933450" y="3646488"/>
            <a:ext cx="1470025" cy="101600"/>
          </a:xfrm>
          <a:prstGeom prst="rect">
            <a:avLst/>
          </a:prstGeom>
          <a:solidFill>
            <a:srgbClr val="3399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7" name="Rectangle 67"/>
          <p:cNvSpPr>
            <a:spLocks noChangeAspect="1" noChangeArrowheads="1"/>
          </p:cNvSpPr>
          <p:nvPr/>
        </p:nvSpPr>
        <p:spPr bwMode="auto">
          <a:xfrm>
            <a:off x="933450" y="3505200"/>
            <a:ext cx="1470025" cy="150813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68" name="Text Box 68"/>
          <p:cNvSpPr txBox="1">
            <a:spLocks noChangeArrowheads="1"/>
          </p:cNvSpPr>
          <p:nvPr/>
        </p:nvSpPr>
        <p:spPr bwMode="auto">
          <a:xfrm>
            <a:off x="593725" y="465455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400" b="1" u="sng"/>
          </a:p>
        </p:txBody>
      </p:sp>
      <p:sp>
        <p:nvSpPr>
          <p:cNvPr id="76869" name="Rectangle 69"/>
          <p:cNvSpPr>
            <a:spLocks noChangeAspect="1" noChangeArrowheads="1"/>
          </p:cNvSpPr>
          <p:nvPr/>
        </p:nvSpPr>
        <p:spPr bwMode="auto">
          <a:xfrm>
            <a:off x="942975" y="4652963"/>
            <a:ext cx="1470025" cy="355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Red GaAs LED</a:t>
            </a:r>
          </a:p>
        </p:txBody>
      </p:sp>
      <p:sp>
        <p:nvSpPr>
          <p:cNvPr id="76870" name="Rectangle 70"/>
          <p:cNvSpPr>
            <a:spLocks noChangeAspect="1" noChangeArrowheads="1"/>
          </p:cNvSpPr>
          <p:nvPr/>
        </p:nvSpPr>
        <p:spPr bwMode="auto">
          <a:xfrm>
            <a:off x="942975" y="4551363"/>
            <a:ext cx="1470025" cy="101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1" name="Rectangle 71"/>
          <p:cNvSpPr>
            <a:spLocks noChangeAspect="1" noChangeArrowheads="1"/>
          </p:cNvSpPr>
          <p:nvPr/>
        </p:nvSpPr>
        <p:spPr bwMode="auto">
          <a:xfrm>
            <a:off x="942975" y="4410075"/>
            <a:ext cx="1470025" cy="15081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2" name="AutoShape 72"/>
          <p:cNvSpPr>
            <a:spLocks noChangeAspect="1" noChangeArrowheads="1"/>
          </p:cNvSpPr>
          <p:nvPr/>
        </p:nvSpPr>
        <p:spPr bwMode="auto">
          <a:xfrm>
            <a:off x="1562100" y="41925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3" name="AutoShape 73"/>
          <p:cNvSpPr>
            <a:spLocks noChangeAspect="1" noChangeArrowheads="1"/>
          </p:cNvSpPr>
          <p:nvPr/>
        </p:nvSpPr>
        <p:spPr bwMode="auto">
          <a:xfrm>
            <a:off x="1552575" y="329723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4" name="AutoShape 74"/>
          <p:cNvSpPr>
            <a:spLocks noChangeAspect="1" noChangeArrowheads="1"/>
          </p:cNvSpPr>
          <p:nvPr/>
        </p:nvSpPr>
        <p:spPr bwMode="auto">
          <a:xfrm>
            <a:off x="1581150" y="2466975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5" name="AutoShape 75"/>
          <p:cNvSpPr>
            <a:spLocks noChangeAspect="1" noChangeArrowheads="1"/>
          </p:cNvSpPr>
          <p:nvPr/>
        </p:nvSpPr>
        <p:spPr bwMode="auto">
          <a:xfrm>
            <a:off x="1458913" y="2190750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76" name="Text Box 76"/>
          <p:cNvSpPr txBox="1">
            <a:spLocks noChangeAspect="1" noChangeArrowheads="1"/>
          </p:cNvSpPr>
          <p:nvPr/>
        </p:nvSpPr>
        <p:spPr bwMode="auto">
          <a:xfrm>
            <a:off x="1169988" y="1851025"/>
            <a:ext cx="1071562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White Light</a:t>
            </a:r>
          </a:p>
        </p:txBody>
      </p:sp>
      <p:sp>
        <p:nvSpPr>
          <p:cNvPr id="76877" name="Text Box 77"/>
          <p:cNvSpPr txBox="1">
            <a:spLocks noChangeArrowheads="1"/>
          </p:cNvSpPr>
          <p:nvPr/>
        </p:nvSpPr>
        <p:spPr bwMode="auto">
          <a:xfrm>
            <a:off x="793750" y="5370513"/>
            <a:ext cx="1835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u="sng">
                <a:latin typeface="Arial" charset="0"/>
              </a:rPr>
              <a:t>Multi-Chip, RGB</a:t>
            </a:r>
          </a:p>
          <a:p>
            <a:r>
              <a:rPr lang="en-US" sz="1800">
                <a:latin typeface="Arial" charset="0"/>
              </a:rPr>
              <a:t>-best efficiency</a:t>
            </a:r>
          </a:p>
          <a:p>
            <a:r>
              <a:rPr lang="en-US" sz="1800">
                <a:latin typeface="Arial" charset="0"/>
              </a:rPr>
              <a:t>-highest cost</a:t>
            </a:r>
          </a:p>
          <a:p>
            <a:endParaRPr lang="en-US" sz="1800">
              <a:latin typeface="Arial" charset="0"/>
            </a:endParaRPr>
          </a:p>
        </p:txBody>
      </p:sp>
      <p:sp>
        <p:nvSpPr>
          <p:cNvPr id="76878" name="Text Box 78"/>
          <p:cNvSpPr txBox="1">
            <a:spLocks noChangeArrowheads="1"/>
          </p:cNvSpPr>
          <p:nvPr/>
        </p:nvSpPr>
        <p:spPr bwMode="auto">
          <a:xfrm>
            <a:off x="3251200" y="4495800"/>
            <a:ext cx="22431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u="sng">
                <a:latin typeface="Arial" charset="0"/>
              </a:rPr>
              <a:t>UV + Phosphors</a:t>
            </a:r>
          </a:p>
          <a:p>
            <a:r>
              <a:rPr lang="en-US" sz="1800">
                <a:latin typeface="Arial" charset="0"/>
              </a:rPr>
              <a:t>-best CRI,color uniformity</a:t>
            </a:r>
          </a:p>
          <a:p>
            <a:r>
              <a:rPr lang="en-US" sz="1800">
                <a:latin typeface="Arial" charset="0"/>
              </a:rPr>
              <a:t>-low cost</a:t>
            </a:r>
          </a:p>
          <a:p>
            <a:r>
              <a:rPr lang="en-US" sz="1800">
                <a:latin typeface="Arial" charset="0"/>
              </a:rPr>
              <a:t>-improve reliability</a:t>
            </a:r>
          </a:p>
          <a:p>
            <a:endParaRPr lang="en-US" sz="1800">
              <a:latin typeface="Arial" charset="0"/>
            </a:endParaRPr>
          </a:p>
        </p:txBody>
      </p:sp>
      <p:sp>
        <p:nvSpPr>
          <p:cNvPr id="76879" name="Text Box 79"/>
          <p:cNvSpPr txBox="1">
            <a:spLocks noChangeArrowheads="1"/>
          </p:cNvSpPr>
          <p:nvPr/>
        </p:nvSpPr>
        <p:spPr bwMode="auto">
          <a:xfrm>
            <a:off x="6299200" y="5284788"/>
            <a:ext cx="2184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u="sng">
                <a:latin typeface="Arial" charset="0"/>
              </a:rPr>
              <a:t>Blue+ Phosphors</a:t>
            </a:r>
          </a:p>
          <a:p>
            <a:r>
              <a:rPr lang="en-US" sz="1800">
                <a:latin typeface="Arial" charset="0"/>
              </a:rPr>
              <a:t>-lowest cost</a:t>
            </a:r>
          </a:p>
          <a:p>
            <a:r>
              <a:rPr lang="en-US" sz="1800">
                <a:latin typeface="Arial" charset="0"/>
              </a:rPr>
              <a:t>-30lm/W</a:t>
            </a:r>
          </a:p>
          <a:p>
            <a:r>
              <a:rPr lang="en-US" sz="1800">
                <a:latin typeface="Arial" charset="0"/>
              </a:rPr>
              <a:t>-&gt;90%market share</a:t>
            </a:r>
          </a:p>
        </p:txBody>
      </p:sp>
      <p:sp>
        <p:nvSpPr>
          <p:cNvPr id="76880" name="Rectangle 80"/>
          <p:cNvSpPr>
            <a:spLocks noChangeArrowheads="1"/>
          </p:cNvSpPr>
          <p:nvPr/>
        </p:nvSpPr>
        <p:spPr bwMode="auto">
          <a:xfrm>
            <a:off x="1981200" y="838200"/>
            <a:ext cx="56149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3 Methods of Generating  White LEDs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  <a:latin typeface="Calibri" pitchFamily="34" charset="0"/>
              </a:rPr>
              <a:t>The first GaN p-n </a:t>
            </a:r>
            <a:r>
              <a:rPr lang="en-US" sz="4000" dirty="0">
                <a:solidFill>
                  <a:schemeClr val="accent2"/>
                </a:solidFill>
                <a:latin typeface="Calibri" pitchFamily="34" charset="0"/>
              </a:rPr>
              <a:t>junction LED</a:t>
            </a:r>
          </a:p>
        </p:txBody>
      </p:sp>
      <p:pic>
        <p:nvPicPr>
          <p:cNvPr id="2151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381000" y="1600200"/>
            <a:ext cx="8382000" cy="4525963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0" y="762000"/>
            <a:ext cx="3886200" cy="2468563"/>
          </a:xfrm>
        </p:spPr>
        <p:txBody>
          <a:bodyPr/>
          <a:lstStyle/>
          <a:p>
            <a:pPr algn="l"/>
            <a:r>
              <a:rPr lang="en-US" sz="2400">
                <a:solidFill>
                  <a:schemeClr val="folHlink"/>
                </a:solidFill>
                <a:latin typeface="Calibri" pitchFamily="34" charset="0"/>
              </a:rPr>
              <a:t>(below): DC-EL spectrum of the p-n junction LED (a) and the conventional m-i-n LED (b) measured at room temperature</a:t>
            </a:r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838200" y="3733800"/>
            <a:ext cx="2819400" cy="2057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Calibri" pitchFamily="34" charset="0"/>
              </a:rPr>
              <a:t>(above): I-V characteristics of the p-n junction LED (a) and the conventional m-i-n LED (b)</a:t>
            </a:r>
          </a:p>
        </p:txBody>
      </p:sp>
      <p:pic>
        <p:nvPicPr>
          <p:cNvPr id="22532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22537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304800" y="304800"/>
            <a:ext cx="4038600" cy="3048000"/>
          </a:xfrm>
          <a:noFill/>
          <a:ln/>
        </p:spPr>
      </p:pic>
      <p:pic>
        <p:nvPicPr>
          <p:cNvPr id="22538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4495800" y="3200400"/>
            <a:ext cx="3962400" cy="2667000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solidFill>
                  <a:schemeClr val="accent2"/>
                </a:solidFill>
                <a:latin typeface="Calibri" pitchFamily="34" charset="0"/>
              </a:rPr>
              <a:t>SEM image of GaN film (a) with and (b) without the AIM buffer layer. No crackes are observed in the former. Bar indicates </a:t>
            </a:r>
            <a:r>
              <a:rPr lang="en-US" sz="2800">
                <a:solidFill>
                  <a:schemeClr val="accent2"/>
                </a:solidFill>
                <a:latin typeface="Symbol" pitchFamily="18" charset="2"/>
              </a:rPr>
              <a:t>10m</a:t>
            </a:r>
            <a:r>
              <a:rPr lang="en-US" sz="2800">
                <a:solidFill>
                  <a:schemeClr val="accent2"/>
                </a:solidFill>
                <a:latin typeface="Calibri" pitchFamily="34" charset="0"/>
              </a:rPr>
              <a:t>m</a:t>
            </a:r>
            <a:endParaRPr lang="en-US" sz="2800">
              <a:solidFill>
                <a:schemeClr val="accent2"/>
              </a:solidFill>
              <a:latin typeface="Symbol" pitchFamily="18" charset="2"/>
            </a:endParaRPr>
          </a:p>
        </p:txBody>
      </p:sp>
      <p:pic>
        <p:nvPicPr>
          <p:cNvPr id="25604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2560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>
          <a:xfrm rot="21431264">
            <a:off x="457200" y="1600200"/>
            <a:ext cx="8229600" cy="4525963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>
                <a:solidFill>
                  <a:schemeClr val="accent2"/>
                </a:solidFill>
                <a:latin typeface="Calibri" pitchFamily="34" charset="0"/>
              </a:rPr>
              <a:t>X-Ray rocking curve for (0006) diffraction from GaN grown at 970C with the AIN buffer layer. Dotted line shows data obtained by HVPE.</a:t>
            </a:r>
          </a:p>
        </p:txBody>
      </p:sp>
      <p:pic>
        <p:nvPicPr>
          <p:cNvPr id="57348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57349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2082800" y="1600200"/>
            <a:ext cx="4978400" cy="4525963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accent2"/>
                </a:solidFill>
                <a:latin typeface="Calibri" pitchFamily="34" charset="0"/>
              </a:rPr>
              <a:t>Resistivity of Mg-doped GaN films as a function of annealing </a:t>
            </a:r>
            <a:r>
              <a:rPr lang="en-US" sz="2400" dirty="0" smtClean="0">
                <a:solidFill>
                  <a:schemeClr val="accent2"/>
                </a:solidFill>
                <a:latin typeface="Calibri" pitchFamily="34" charset="0"/>
              </a:rPr>
              <a:t>temperature (After Nakamura) .</a:t>
            </a:r>
            <a:endParaRPr lang="en-US" sz="2400" dirty="0">
              <a:solidFill>
                <a:schemeClr val="accent2"/>
              </a:solidFill>
              <a:latin typeface="Calibri" pitchFamily="34" charset="0"/>
            </a:endParaRPr>
          </a:p>
        </p:txBody>
      </p:sp>
      <p:pic>
        <p:nvPicPr>
          <p:cNvPr id="58372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58373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xfrm rot="21433671">
            <a:off x="989013" y="1611313"/>
            <a:ext cx="6630987" cy="4525962"/>
          </a:xfrm>
          <a:noFill/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r>
              <a:rPr lang="en-US" sz="2400">
                <a:solidFill>
                  <a:schemeClr val="accent2"/>
                </a:solidFill>
                <a:latin typeface="Calibri" pitchFamily="34" charset="0"/>
              </a:rPr>
              <a:t>Photoluminescence of Mg-doped GaN films which were annealed at different temperatures: (a) room temp. (b) 700C and (c) 800C.</a:t>
            </a:r>
          </a:p>
        </p:txBody>
      </p:sp>
      <p:pic>
        <p:nvPicPr>
          <p:cNvPr id="59396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59397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xfrm rot="21472289">
            <a:off x="1066800" y="1600200"/>
            <a:ext cx="7086600" cy="4525963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The resistivity change in LEEBI-treated Mg-doped GaN films as a function of annealing temperature. The ambient gases, NH</a:t>
            </a:r>
            <a:r>
              <a:rPr lang="en-US" sz="2000" baseline="-25000">
                <a:solidFill>
                  <a:schemeClr val="accent2"/>
                </a:solidFill>
                <a:latin typeface="Calibri" pitchFamily="34" charset="0"/>
              </a:rPr>
              <a:t>3</a:t>
            </a:r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 and N</a:t>
            </a:r>
            <a:r>
              <a:rPr lang="en-US" sz="2000" baseline="-25000">
                <a:solidFill>
                  <a:schemeClr val="accent2"/>
                </a:solidFill>
                <a:latin typeface="Calibri" pitchFamily="34" charset="0"/>
              </a:rPr>
              <a:t>2</a:t>
            </a:r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 were used for thermal annealing</a:t>
            </a:r>
          </a:p>
        </p:txBody>
      </p:sp>
      <p:pic>
        <p:nvPicPr>
          <p:cNvPr id="60420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60421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1371600" y="1600200"/>
            <a:ext cx="6400800" cy="5257800"/>
          </a:xfrm>
          <a:noFill/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838200"/>
            <a:ext cx="3048000" cy="5334000"/>
          </a:xfrm>
        </p:spPr>
        <p:txBody>
          <a:bodyPr/>
          <a:lstStyle/>
          <a:p>
            <a:r>
              <a:rPr lang="en-US" sz="2400">
                <a:solidFill>
                  <a:schemeClr val="accent2"/>
                </a:solidFill>
                <a:latin typeface="Calibri" pitchFamily="34" charset="0"/>
              </a:rPr>
              <a:t>A shcematic diagram showing the proposed structure of the H-Be complex produced by passivation of Be-doped GaAs. The Be atom is tri-coordinated and the hydrogen is bonded to a neighboring arsenic atom.</a:t>
            </a:r>
          </a:p>
        </p:txBody>
      </p:sp>
      <p:pic>
        <p:nvPicPr>
          <p:cNvPr id="61444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6144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0" y="304800"/>
            <a:ext cx="5233988" cy="4525963"/>
          </a:xfrm>
          <a:noFill/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  <a:latin typeface="Calibri" pitchFamily="34" charset="0"/>
              </a:rPr>
              <a:t>Emission Spectrum</a:t>
            </a:r>
          </a:p>
        </p:txBody>
      </p:sp>
      <p:pic>
        <p:nvPicPr>
          <p:cNvPr id="17412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1741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LEDs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Forward Bias p-n junction:</a:t>
            </a:r>
          </a:p>
          <a:p>
            <a:r>
              <a:rPr lang="en-US"/>
              <a:t>Light is created by flowing current from battery</a:t>
            </a:r>
          </a:p>
        </p:txBody>
      </p:sp>
      <p:pic>
        <p:nvPicPr>
          <p:cNvPr id="314372" name="Picture 4" descr="led-righ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00400" y="3048000"/>
            <a:ext cx="3028950" cy="275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22534" name="Picture 6"/>
          <p:cNvPicPr>
            <a:picLocks noGrp="1" noChangeAspect="1" noChangeArrowheads="1"/>
          </p:cNvPicPr>
          <p:nvPr>
            <p:ph/>
          </p:nvPr>
        </p:nvPicPr>
        <p:blipFill>
          <a:blip r:embed="rId4" cstate="screen"/>
          <a:srcRect/>
          <a:stretch>
            <a:fillRect/>
          </a:stretch>
        </p:blipFill>
        <p:spPr>
          <a:xfrm rot="21469421">
            <a:off x="304800" y="274638"/>
            <a:ext cx="8458200" cy="5851525"/>
          </a:xfrm>
          <a:noFill/>
          <a:ln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884988" y="555625"/>
          <a:ext cx="1685925" cy="2220913"/>
        </p:xfrm>
        <a:graphic>
          <a:graphicData uri="http://schemas.openxmlformats.org/presentationml/2006/ole">
            <p:oleObj spid="_x0000_s394242" name="Bitmap Image" r:id="rId4" imgW="1828959" imgH="2994920" progId="PBrush">
              <p:embed/>
            </p:oleObj>
          </a:graphicData>
        </a:graphic>
      </p:graphicFrame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016000" y="0"/>
            <a:ext cx="6538913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3200" b="1">
                <a:solidFill>
                  <a:srgbClr val="FF0000"/>
                </a:solidFill>
                <a:ea typeface="ＭＳ Ｐゴシック" charset="-128"/>
              </a:rPr>
              <a:t>Solid State Lighting Applications</a:t>
            </a:r>
          </a:p>
        </p:txBody>
      </p:sp>
      <p:pic>
        <p:nvPicPr>
          <p:cNvPr id="2052" name="Picture 4" descr="無題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23088" y="3616325"/>
            <a:ext cx="2063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Traffic Light Picture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054225" y="712788"/>
            <a:ext cx="1236663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997700" y="2817813"/>
            <a:ext cx="2092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sz="2000" b="1">
                <a:ea typeface="ＭＳ Ｐゴシック" charset="-128"/>
              </a:rPr>
              <a:t>Streetlights</a:t>
            </a:r>
          </a:p>
          <a:p>
            <a:pPr algn="ctr"/>
            <a:r>
              <a:rPr lang="en-US" altLang="ja-JP" sz="2000" b="1">
                <a:ea typeface="ＭＳ Ｐゴシック" charset="-128"/>
              </a:rPr>
              <a:t>(solar powered)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27025" y="4132263"/>
            <a:ext cx="1365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b="1">
                <a:ea typeface="ＭＳ Ｐゴシック" charset="-128"/>
              </a:rPr>
              <a:t>Cell Phone</a:t>
            </a:r>
          </a:p>
          <a:p>
            <a:pPr algn="ctr"/>
            <a:endParaRPr lang="en-US" altLang="ja-JP" sz="1400" b="1">
              <a:ea typeface="ＭＳ Ｐゴシック" charset="-128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155825" y="2805113"/>
            <a:ext cx="882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ja-JP" b="1">
                <a:ea typeface="ＭＳ Ｐゴシック" charset="-128"/>
              </a:rPr>
              <a:t>Traffic</a:t>
            </a:r>
          </a:p>
          <a:p>
            <a:pPr algn="ctr"/>
            <a:endParaRPr lang="en-US" altLang="ja-JP" sz="1400" b="1">
              <a:ea typeface="ＭＳ Ｐゴシック" charset="-128"/>
            </a:endParaRPr>
          </a:p>
        </p:txBody>
      </p:sp>
      <p:pic>
        <p:nvPicPr>
          <p:cNvPr id="2057" name="Picture 9" descr="Blue LED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887788" y="5148263"/>
            <a:ext cx="185102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6892925" y="5468938"/>
            <a:ext cx="2151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>
                <a:ea typeface="ＭＳ Ｐゴシック" charset="-128"/>
              </a:rPr>
              <a:t>Auto Headlights</a:t>
            </a:r>
          </a:p>
        </p:txBody>
      </p:sp>
      <p:pic>
        <p:nvPicPr>
          <p:cNvPr id="2059" name="Picture 12" descr="Expanded mobile phone 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36538" y="2043113"/>
            <a:ext cx="1746250" cy="19050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4514850"/>
            <a:ext cx="2206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>
                <a:ea typeface="ＭＳ Ｐゴシック" charset="-128"/>
              </a:rPr>
              <a:t>(next projectors)</a:t>
            </a: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H="1" flipV="1">
            <a:off x="1949450" y="4143375"/>
            <a:ext cx="1446213" cy="8397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 flipV="1">
            <a:off x="3333750" y="3754438"/>
            <a:ext cx="793750" cy="11842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4735513" y="3849688"/>
            <a:ext cx="392112" cy="10906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V="1">
            <a:off x="5634038" y="4497388"/>
            <a:ext cx="1101725" cy="5032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V="1">
            <a:off x="5205413" y="3292475"/>
            <a:ext cx="1044575" cy="16144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066" name="Picture 18" descr="benbridgeL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3519488" y="776288"/>
            <a:ext cx="2946400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3263900" y="2735263"/>
            <a:ext cx="3363913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400" b="1">
                <a:ea typeface="ＭＳ Ｐゴシック" charset="-128"/>
              </a:rPr>
              <a:t>Installation Benjamin Franklin Bridge,</a:t>
            </a:r>
          </a:p>
          <a:p>
            <a:r>
              <a:rPr lang="en-US" altLang="ja-JP" sz="1400" b="1">
                <a:ea typeface="ＭＳ Ｐゴシック" charset="-128"/>
              </a:rPr>
              <a:t> PA, USA (Color Kinetics Inc.)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76250" y="2571750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254375" y="2779713"/>
            <a:ext cx="1470025" cy="355600"/>
          </a:xfrm>
          <a:prstGeom prst="rect">
            <a:avLst/>
          </a:prstGeom>
          <a:solidFill>
            <a:srgbClr val="00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255963" y="3133725"/>
            <a:ext cx="1468437" cy="3540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3254375" y="2678113"/>
            <a:ext cx="1470025" cy="101600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3254375" y="2527300"/>
            <a:ext cx="1470025" cy="150813"/>
          </a:xfrm>
          <a:prstGeom prst="rect">
            <a:avLst/>
          </a:prstGeom>
          <a:solidFill>
            <a:srgbClr val="00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59" name="Rectangle 6"/>
          <p:cNvSpPr>
            <a:spLocks noChangeArrowheads="1"/>
          </p:cNvSpPr>
          <p:nvPr/>
        </p:nvSpPr>
        <p:spPr bwMode="auto">
          <a:xfrm>
            <a:off x="3254375" y="2224088"/>
            <a:ext cx="1465263" cy="50800"/>
          </a:xfrm>
          <a:prstGeom prst="rect">
            <a:avLst/>
          </a:prstGeom>
          <a:solidFill>
            <a:srgbClr val="333399"/>
          </a:solidFill>
          <a:ln w="936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0" name="AutoShape 7"/>
          <p:cNvSpPr>
            <a:spLocks noChangeArrowheads="1"/>
          </p:cNvSpPr>
          <p:nvPr/>
        </p:nvSpPr>
        <p:spPr bwMode="auto">
          <a:xfrm>
            <a:off x="3284538" y="1565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1" name="AutoShape 8"/>
          <p:cNvSpPr>
            <a:spLocks noChangeArrowheads="1"/>
          </p:cNvSpPr>
          <p:nvPr/>
        </p:nvSpPr>
        <p:spPr bwMode="auto">
          <a:xfrm>
            <a:off x="3254375" y="2374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2" name="AutoShape 9"/>
          <p:cNvSpPr>
            <a:spLocks noChangeArrowheads="1"/>
          </p:cNvSpPr>
          <p:nvPr/>
        </p:nvSpPr>
        <p:spPr bwMode="auto">
          <a:xfrm>
            <a:off x="3673475" y="2374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3" name="AutoShape 10"/>
          <p:cNvSpPr>
            <a:spLocks noChangeArrowheads="1"/>
          </p:cNvSpPr>
          <p:nvPr/>
        </p:nvSpPr>
        <p:spPr bwMode="auto">
          <a:xfrm>
            <a:off x="4092575" y="23749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4" name="AutoShape 11"/>
          <p:cNvSpPr>
            <a:spLocks noChangeArrowheads="1"/>
          </p:cNvSpPr>
          <p:nvPr/>
        </p:nvSpPr>
        <p:spPr bwMode="auto">
          <a:xfrm>
            <a:off x="3349625" y="1919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5" name="AutoShape 12"/>
          <p:cNvSpPr>
            <a:spLocks noChangeArrowheads="1"/>
          </p:cNvSpPr>
          <p:nvPr/>
        </p:nvSpPr>
        <p:spPr bwMode="auto">
          <a:xfrm>
            <a:off x="3768725" y="1919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66" name="AutoShape 13"/>
          <p:cNvSpPr>
            <a:spLocks noChangeArrowheads="1"/>
          </p:cNvSpPr>
          <p:nvPr/>
        </p:nvSpPr>
        <p:spPr bwMode="auto">
          <a:xfrm>
            <a:off x="4187825" y="1919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405188" y="1206500"/>
            <a:ext cx="1077912" cy="30797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ja-JP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</a:rPr>
              <a:t>White Light</a:t>
            </a:r>
          </a:p>
        </p:txBody>
      </p:sp>
      <p:sp>
        <p:nvSpPr>
          <p:cNvPr id="23568" name="Text Box 15"/>
          <p:cNvSpPr txBox="1">
            <a:spLocks noChangeArrowheads="1"/>
          </p:cNvSpPr>
          <p:nvPr/>
        </p:nvSpPr>
        <p:spPr bwMode="auto">
          <a:xfrm>
            <a:off x="3613150" y="3200400"/>
            <a:ext cx="836613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200">
                <a:solidFill>
                  <a:srgbClr val="000000"/>
                </a:solidFill>
                <a:ea typeface="ＭＳ Ｐゴシック" charset="-128"/>
              </a:rPr>
              <a:t>Substrate</a:t>
            </a:r>
          </a:p>
        </p:txBody>
      </p:sp>
      <p:sp>
        <p:nvSpPr>
          <p:cNvPr id="23569" name="AutoShape 16"/>
          <p:cNvSpPr>
            <a:spLocks noChangeArrowheads="1"/>
          </p:cNvSpPr>
          <p:nvPr/>
        </p:nvSpPr>
        <p:spPr bwMode="auto">
          <a:xfrm>
            <a:off x="4510088" y="2374900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0" name="AutoShape 17"/>
          <p:cNvSpPr>
            <a:spLocks noChangeArrowheads="1"/>
          </p:cNvSpPr>
          <p:nvPr/>
        </p:nvSpPr>
        <p:spPr bwMode="auto">
          <a:xfrm>
            <a:off x="3756025" y="1565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1" name="AutoShape 18"/>
          <p:cNvSpPr>
            <a:spLocks noChangeArrowheads="1"/>
          </p:cNvSpPr>
          <p:nvPr/>
        </p:nvSpPr>
        <p:spPr bwMode="auto">
          <a:xfrm>
            <a:off x="4227513" y="1565275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2" name="Text Box 19"/>
          <p:cNvSpPr txBox="1">
            <a:spLocks noChangeArrowheads="1"/>
          </p:cNvSpPr>
          <p:nvPr/>
        </p:nvSpPr>
        <p:spPr bwMode="auto">
          <a:xfrm>
            <a:off x="3435350" y="2778125"/>
            <a:ext cx="1249363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400" b="1">
                <a:solidFill>
                  <a:srgbClr val="000000"/>
                </a:solidFill>
                <a:ea typeface="ＭＳ Ｐゴシック" charset="-128"/>
              </a:rPr>
              <a:t>UV GaN LED</a:t>
            </a:r>
          </a:p>
        </p:txBody>
      </p:sp>
      <p:sp>
        <p:nvSpPr>
          <p:cNvPr id="23573" name="Text Box 20"/>
          <p:cNvSpPr txBox="1">
            <a:spLocks noChangeArrowheads="1"/>
          </p:cNvSpPr>
          <p:nvPr/>
        </p:nvSpPr>
        <p:spPr bwMode="auto">
          <a:xfrm>
            <a:off x="4826000" y="2278063"/>
            <a:ext cx="620713" cy="246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000">
                <a:solidFill>
                  <a:srgbClr val="000000"/>
                </a:solidFill>
                <a:ea typeface="ＭＳ Ｐゴシック" charset="-128"/>
              </a:rPr>
              <a:t>UV light</a:t>
            </a:r>
          </a:p>
        </p:txBody>
      </p:sp>
      <p:sp>
        <p:nvSpPr>
          <p:cNvPr id="23574" name="Text Box 21"/>
          <p:cNvSpPr txBox="1">
            <a:spLocks noChangeArrowheads="1"/>
          </p:cNvSpPr>
          <p:nvPr/>
        </p:nvSpPr>
        <p:spPr bwMode="auto">
          <a:xfrm>
            <a:off x="4702175" y="1890713"/>
            <a:ext cx="763588" cy="246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000">
                <a:solidFill>
                  <a:srgbClr val="000000"/>
                </a:solidFill>
                <a:ea typeface="ＭＳ Ｐゴシック" charset="-128"/>
              </a:rPr>
              <a:t>RGB Light</a:t>
            </a:r>
          </a:p>
        </p:txBody>
      </p:sp>
      <p:sp>
        <p:nvSpPr>
          <p:cNvPr id="23575" name="AutoShape 22"/>
          <p:cNvSpPr>
            <a:spLocks noChangeArrowheads="1"/>
          </p:cNvSpPr>
          <p:nvPr/>
        </p:nvSpPr>
        <p:spPr bwMode="auto">
          <a:xfrm>
            <a:off x="3559175" y="1919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6" name="AutoShape 23"/>
          <p:cNvSpPr>
            <a:spLocks noChangeArrowheads="1"/>
          </p:cNvSpPr>
          <p:nvPr/>
        </p:nvSpPr>
        <p:spPr bwMode="auto">
          <a:xfrm>
            <a:off x="3978275" y="19192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7" name="AutoShape 24"/>
          <p:cNvSpPr>
            <a:spLocks noChangeArrowheads="1"/>
          </p:cNvSpPr>
          <p:nvPr/>
        </p:nvSpPr>
        <p:spPr bwMode="auto">
          <a:xfrm>
            <a:off x="4395788" y="1919288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8" name="Rectangle 25"/>
          <p:cNvSpPr>
            <a:spLocks noChangeArrowheads="1"/>
          </p:cNvSpPr>
          <p:nvPr/>
        </p:nvSpPr>
        <p:spPr bwMode="auto">
          <a:xfrm>
            <a:off x="3254375" y="2176463"/>
            <a:ext cx="1465263" cy="50800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79" name="Rectangle 26"/>
          <p:cNvSpPr>
            <a:spLocks noChangeArrowheads="1"/>
          </p:cNvSpPr>
          <p:nvPr/>
        </p:nvSpPr>
        <p:spPr bwMode="auto">
          <a:xfrm>
            <a:off x="3254375" y="2128838"/>
            <a:ext cx="1465263" cy="50800"/>
          </a:xfrm>
          <a:prstGeom prst="rect">
            <a:avLst/>
          </a:prstGeom>
          <a:solidFill>
            <a:srgbClr val="BBE0E3"/>
          </a:solidFill>
          <a:ln w="9360">
            <a:solidFill>
              <a:srgbClr val="BBE0E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494338" y="1235075"/>
            <a:ext cx="3146425" cy="2279650"/>
            <a:chOff x="3541" y="1178"/>
            <a:chExt cx="1982" cy="1436"/>
          </a:xfrm>
        </p:grpSpPr>
        <p:sp>
          <p:nvSpPr>
            <p:cNvPr id="23608" name="Rectangle 28"/>
            <p:cNvSpPr>
              <a:spLocks noChangeArrowheads="1"/>
            </p:cNvSpPr>
            <p:nvPr/>
          </p:nvSpPr>
          <p:spPr bwMode="auto">
            <a:xfrm>
              <a:off x="4091" y="2169"/>
              <a:ext cx="950" cy="224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09" name="Rectangle 29"/>
            <p:cNvSpPr>
              <a:spLocks noChangeArrowheads="1"/>
            </p:cNvSpPr>
            <p:nvPr/>
          </p:nvSpPr>
          <p:spPr bwMode="auto">
            <a:xfrm>
              <a:off x="4092" y="2392"/>
              <a:ext cx="949" cy="223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0" name="Rectangle 30"/>
            <p:cNvSpPr>
              <a:spLocks noChangeArrowheads="1"/>
            </p:cNvSpPr>
            <p:nvPr/>
          </p:nvSpPr>
          <p:spPr bwMode="auto">
            <a:xfrm>
              <a:off x="4091" y="2105"/>
              <a:ext cx="950" cy="64"/>
            </a:xfrm>
            <a:prstGeom prst="rect">
              <a:avLst/>
            </a:prstGeom>
            <a:solidFill>
              <a:srgbClr val="99CC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1" name="Rectangle 31"/>
            <p:cNvSpPr>
              <a:spLocks noChangeArrowheads="1"/>
            </p:cNvSpPr>
            <p:nvPr/>
          </p:nvSpPr>
          <p:spPr bwMode="auto">
            <a:xfrm>
              <a:off x="4091" y="2010"/>
              <a:ext cx="950" cy="95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2" name="Rectangle 32"/>
            <p:cNvSpPr>
              <a:spLocks noChangeArrowheads="1"/>
            </p:cNvSpPr>
            <p:nvPr/>
          </p:nvSpPr>
          <p:spPr bwMode="auto">
            <a:xfrm>
              <a:off x="4091" y="1723"/>
              <a:ext cx="947" cy="128"/>
            </a:xfrm>
            <a:prstGeom prst="rect">
              <a:avLst/>
            </a:prstGeom>
            <a:solidFill>
              <a:srgbClr val="FFFF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3" name="AutoShape 33"/>
            <p:cNvSpPr>
              <a:spLocks noChangeArrowheads="1"/>
            </p:cNvSpPr>
            <p:nvPr/>
          </p:nvSpPr>
          <p:spPr bwMode="auto">
            <a:xfrm>
              <a:off x="4110" y="1404"/>
              <a:ext cx="271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4" name="AutoShape 34"/>
            <p:cNvSpPr>
              <a:spLocks noChangeArrowheads="1"/>
            </p:cNvSpPr>
            <p:nvPr/>
          </p:nvSpPr>
          <p:spPr bwMode="auto">
            <a:xfrm>
              <a:off x="4091" y="1914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5" name="AutoShape 35"/>
            <p:cNvSpPr>
              <a:spLocks noChangeArrowheads="1"/>
            </p:cNvSpPr>
            <p:nvPr/>
          </p:nvSpPr>
          <p:spPr bwMode="auto">
            <a:xfrm>
              <a:off x="4362" y="1914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6" name="AutoShape 36"/>
            <p:cNvSpPr>
              <a:spLocks noChangeArrowheads="1"/>
            </p:cNvSpPr>
            <p:nvPr/>
          </p:nvSpPr>
          <p:spPr bwMode="auto">
            <a:xfrm>
              <a:off x="4632" y="1914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7" name="AutoShape 37"/>
            <p:cNvSpPr>
              <a:spLocks noChangeArrowheads="1"/>
            </p:cNvSpPr>
            <p:nvPr/>
          </p:nvSpPr>
          <p:spPr bwMode="auto">
            <a:xfrm>
              <a:off x="4091" y="1627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008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8" name="AutoShape 38"/>
            <p:cNvSpPr>
              <a:spLocks noChangeArrowheads="1"/>
            </p:cNvSpPr>
            <p:nvPr/>
          </p:nvSpPr>
          <p:spPr bwMode="auto">
            <a:xfrm>
              <a:off x="4362" y="1627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19" name="AutoShape 39"/>
            <p:cNvSpPr>
              <a:spLocks noChangeArrowheads="1"/>
            </p:cNvSpPr>
            <p:nvPr/>
          </p:nvSpPr>
          <p:spPr bwMode="auto">
            <a:xfrm>
              <a:off x="4632" y="1627"/>
              <a:ext cx="102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008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14376" name="Text Box 40"/>
            <p:cNvSpPr txBox="1">
              <a:spLocks noChangeArrowheads="1"/>
            </p:cNvSpPr>
            <p:nvPr/>
          </p:nvSpPr>
          <p:spPr bwMode="auto">
            <a:xfrm>
              <a:off x="4188" y="1178"/>
              <a:ext cx="679" cy="194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altLang="ja-JP" sz="1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34" charset="-128"/>
                </a:rPr>
                <a:t>White Light</a:t>
              </a:r>
            </a:p>
          </p:txBody>
        </p:sp>
        <p:sp>
          <p:nvSpPr>
            <p:cNvPr id="23621" name="Text Box 41"/>
            <p:cNvSpPr txBox="1">
              <a:spLocks noChangeArrowheads="1"/>
            </p:cNvSpPr>
            <p:nvPr/>
          </p:nvSpPr>
          <p:spPr bwMode="auto">
            <a:xfrm>
              <a:off x="5431" y="1645"/>
              <a:ext cx="93" cy="16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2" name="Text Box 42"/>
            <p:cNvSpPr txBox="1">
              <a:spLocks noChangeArrowheads="1"/>
            </p:cNvSpPr>
            <p:nvPr/>
          </p:nvSpPr>
          <p:spPr bwMode="auto">
            <a:xfrm>
              <a:off x="4322" y="2434"/>
              <a:ext cx="527" cy="17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ja-JP" sz="1200">
                  <a:solidFill>
                    <a:srgbClr val="000000"/>
                  </a:solidFill>
                  <a:ea typeface="ＭＳ Ｐゴシック" charset="-128"/>
                </a:rPr>
                <a:t>Substrate</a:t>
              </a:r>
            </a:p>
          </p:txBody>
        </p:sp>
        <p:sp>
          <p:nvSpPr>
            <p:cNvPr id="23623" name="AutoShape 43"/>
            <p:cNvSpPr>
              <a:spLocks noChangeArrowheads="1"/>
            </p:cNvSpPr>
            <p:nvPr/>
          </p:nvSpPr>
          <p:spPr bwMode="auto">
            <a:xfrm>
              <a:off x="4902" y="1914"/>
              <a:ext cx="103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4" name="AutoShape 44"/>
            <p:cNvSpPr>
              <a:spLocks noChangeArrowheads="1"/>
            </p:cNvSpPr>
            <p:nvPr/>
          </p:nvSpPr>
          <p:spPr bwMode="auto">
            <a:xfrm>
              <a:off x="4902" y="1627"/>
              <a:ext cx="103" cy="64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5" name="AutoShape 45"/>
            <p:cNvSpPr>
              <a:spLocks noChangeArrowheads="1"/>
            </p:cNvSpPr>
            <p:nvPr/>
          </p:nvSpPr>
          <p:spPr bwMode="auto">
            <a:xfrm>
              <a:off x="4415" y="1404"/>
              <a:ext cx="271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6" name="AutoShape 46"/>
            <p:cNvSpPr>
              <a:spLocks noChangeArrowheads="1"/>
            </p:cNvSpPr>
            <p:nvPr/>
          </p:nvSpPr>
          <p:spPr bwMode="auto">
            <a:xfrm>
              <a:off x="4720" y="1404"/>
              <a:ext cx="271" cy="12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7" name="Rectangle 47"/>
            <p:cNvSpPr>
              <a:spLocks noChangeArrowheads="1"/>
            </p:cNvSpPr>
            <p:nvPr/>
          </p:nvSpPr>
          <p:spPr bwMode="auto">
            <a:xfrm>
              <a:off x="4091" y="1723"/>
              <a:ext cx="947" cy="128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28" name="Text Box 48"/>
            <p:cNvSpPr txBox="1">
              <a:spLocks noChangeArrowheads="1"/>
            </p:cNvSpPr>
            <p:nvPr/>
          </p:nvSpPr>
          <p:spPr bwMode="auto">
            <a:xfrm>
              <a:off x="4282" y="2168"/>
              <a:ext cx="874" cy="1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ja-JP" sz="1400" b="1">
                  <a:solidFill>
                    <a:srgbClr val="000000"/>
                  </a:solidFill>
                  <a:ea typeface="ＭＳ Ｐゴシック" charset="-128"/>
                </a:rPr>
                <a:t>Blue GaN LED</a:t>
              </a:r>
            </a:p>
          </p:txBody>
        </p:sp>
        <p:sp>
          <p:nvSpPr>
            <p:cNvPr id="23629" name="Text Box 49"/>
            <p:cNvSpPr txBox="1">
              <a:spLocks noChangeArrowheads="1"/>
            </p:cNvSpPr>
            <p:nvPr/>
          </p:nvSpPr>
          <p:spPr bwMode="auto">
            <a:xfrm>
              <a:off x="3621" y="1871"/>
              <a:ext cx="466" cy="1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ja-JP" sz="1000">
                  <a:solidFill>
                    <a:srgbClr val="000000"/>
                  </a:solidFill>
                  <a:ea typeface="ＭＳ Ｐゴシック" charset="-128"/>
                </a:rPr>
                <a:t>Blue Light</a:t>
              </a:r>
            </a:p>
          </p:txBody>
        </p:sp>
        <p:sp>
          <p:nvSpPr>
            <p:cNvPr id="23630" name="Text Box 50"/>
            <p:cNvSpPr txBox="1">
              <a:spLocks noChangeArrowheads="1"/>
            </p:cNvSpPr>
            <p:nvPr/>
          </p:nvSpPr>
          <p:spPr bwMode="auto">
            <a:xfrm>
              <a:off x="3541" y="1609"/>
              <a:ext cx="548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ja-JP" sz="1000">
                  <a:solidFill>
                    <a:srgbClr val="000000"/>
                  </a:solidFill>
                  <a:ea typeface="ＭＳ Ｐゴシック" charset="-128"/>
                </a:rPr>
                <a:t>Green, Red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ja-JP" sz="1000">
                  <a:solidFill>
                    <a:srgbClr val="000000"/>
                  </a:solidFill>
                  <a:ea typeface="ＭＳ Ｐゴシック" charset="-128"/>
                </a:rPr>
                <a:t>phosphors</a:t>
              </a:r>
            </a:p>
          </p:txBody>
        </p:sp>
        <p:sp>
          <p:nvSpPr>
            <p:cNvPr id="23631" name="AutoShape 51"/>
            <p:cNvSpPr>
              <a:spLocks noChangeArrowheads="1"/>
            </p:cNvSpPr>
            <p:nvPr/>
          </p:nvSpPr>
          <p:spPr bwMode="auto">
            <a:xfrm>
              <a:off x="4226" y="1627"/>
              <a:ext cx="102" cy="351"/>
            </a:xfrm>
            <a:prstGeom prst="upArrow">
              <a:avLst>
                <a:gd name="adj1" fmla="val 50000"/>
                <a:gd name="adj2" fmla="val 26064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32" name="AutoShape 52"/>
            <p:cNvSpPr>
              <a:spLocks noChangeArrowheads="1"/>
            </p:cNvSpPr>
            <p:nvPr/>
          </p:nvSpPr>
          <p:spPr bwMode="auto">
            <a:xfrm>
              <a:off x="4497" y="1627"/>
              <a:ext cx="102" cy="351"/>
            </a:xfrm>
            <a:prstGeom prst="upArrow">
              <a:avLst>
                <a:gd name="adj1" fmla="val 50000"/>
                <a:gd name="adj2" fmla="val 26064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  <p:sp>
          <p:nvSpPr>
            <p:cNvPr id="23633" name="AutoShape 53"/>
            <p:cNvSpPr>
              <a:spLocks noChangeArrowheads="1"/>
            </p:cNvSpPr>
            <p:nvPr/>
          </p:nvSpPr>
          <p:spPr bwMode="auto">
            <a:xfrm>
              <a:off x="4767" y="1627"/>
              <a:ext cx="103" cy="351"/>
            </a:xfrm>
            <a:prstGeom prst="upArrow">
              <a:avLst>
                <a:gd name="adj1" fmla="val 50000"/>
                <a:gd name="adj2" fmla="val 25811"/>
              </a:avLst>
            </a:prstGeom>
            <a:solidFill>
              <a:srgbClr val="3366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ea typeface="ＭＳ Ｐゴシック" charset="-128"/>
              </a:endParaRPr>
            </a:p>
          </p:txBody>
        </p:sp>
      </p:grpSp>
      <p:sp>
        <p:nvSpPr>
          <p:cNvPr id="23581" name="Rectangle 54"/>
          <p:cNvSpPr>
            <a:spLocks noChangeArrowheads="1"/>
          </p:cNvSpPr>
          <p:nvPr/>
        </p:nvSpPr>
        <p:spPr bwMode="auto">
          <a:xfrm>
            <a:off x="6388100" y="2119313"/>
            <a:ext cx="1465263" cy="50800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2" name="Rectangle 55"/>
          <p:cNvSpPr>
            <a:spLocks noChangeArrowheads="1"/>
          </p:cNvSpPr>
          <p:nvPr/>
        </p:nvSpPr>
        <p:spPr bwMode="auto">
          <a:xfrm>
            <a:off x="6397625" y="2214563"/>
            <a:ext cx="1465263" cy="50800"/>
          </a:xfrm>
          <a:prstGeom prst="rect">
            <a:avLst/>
          </a:prstGeom>
          <a:solidFill>
            <a:srgbClr val="BBE0E3"/>
          </a:solidFill>
          <a:ln w="9360">
            <a:solidFill>
              <a:srgbClr val="BBE0E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3" name="Rectangle 56"/>
          <p:cNvSpPr>
            <a:spLocks noChangeArrowheads="1"/>
          </p:cNvSpPr>
          <p:nvPr/>
        </p:nvSpPr>
        <p:spPr bwMode="auto">
          <a:xfrm>
            <a:off x="806450" y="2246313"/>
            <a:ext cx="1470025" cy="355600"/>
          </a:xfrm>
          <a:prstGeom prst="rect">
            <a:avLst/>
          </a:prstGeom>
          <a:solidFill>
            <a:srgbClr val="00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400" b="1">
                <a:solidFill>
                  <a:srgbClr val="000000"/>
                </a:solidFill>
                <a:ea typeface="ＭＳ Ｐゴシック" charset="-128"/>
              </a:rPr>
              <a:t>Blue GaN LED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ja-JP" altLang="en-GB" sz="1400" b="1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3584" name="Rectangle 57"/>
          <p:cNvSpPr>
            <a:spLocks noChangeArrowheads="1"/>
          </p:cNvSpPr>
          <p:nvPr/>
        </p:nvSpPr>
        <p:spPr bwMode="auto">
          <a:xfrm>
            <a:off x="806450" y="2144713"/>
            <a:ext cx="1470025" cy="101600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5" name="Rectangle 58"/>
          <p:cNvSpPr>
            <a:spLocks noChangeArrowheads="1"/>
          </p:cNvSpPr>
          <p:nvPr/>
        </p:nvSpPr>
        <p:spPr bwMode="auto">
          <a:xfrm>
            <a:off x="806450" y="2003425"/>
            <a:ext cx="1470025" cy="150813"/>
          </a:xfrm>
          <a:prstGeom prst="rect">
            <a:avLst/>
          </a:prstGeom>
          <a:solidFill>
            <a:srgbClr val="00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6" name="AutoShape 59"/>
          <p:cNvSpPr>
            <a:spLocks noChangeArrowheads="1"/>
          </p:cNvSpPr>
          <p:nvPr/>
        </p:nvSpPr>
        <p:spPr bwMode="auto">
          <a:xfrm>
            <a:off x="3406775" y="2527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7" name="AutoShape 60"/>
          <p:cNvSpPr>
            <a:spLocks noChangeArrowheads="1"/>
          </p:cNvSpPr>
          <p:nvPr/>
        </p:nvSpPr>
        <p:spPr bwMode="auto">
          <a:xfrm>
            <a:off x="3825875" y="2527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8" name="AutoShape 61"/>
          <p:cNvSpPr>
            <a:spLocks noChangeArrowheads="1"/>
          </p:cNvSpPr>
          <p:nvPr/>
        </p:nvSpPr>
        <p:spPr bwMode="auto">
          <a:xfrm>
            <a:off x="4244975" y="2527300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89" name="AutoShape 62"/>
          <p:cNvSpPr>
            <a:spLocks noChangeArrowheads="1"/>
          </p:cNvSpPr>
          <p:nvPr/>
        </p:nvSpPr>
        <p:spPr bwMode="auto">
          <a:xfrm>
            <a:off x="4662488" y="2527300"/>
            <a:ext cx="158750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0" name="Text Box 63"/>
          <p:cNvSpPr txBox="1">
            <a:spLocks noChangeArrowheads="1"/>
          </p:cNvSpPr>
          <p:nvPr/>
        </p:nvSpPr>
        <p:spPr bwMode="auto">
          <a:xfrm>
            <a:off x="457200" y="4000500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1" name="Rectangle 64"/>
          <p:cNvSpPr>
            <a:spLocks noChangeArrowheads="1"/>
          </p:cNvSpPr>
          <p:nvPr/>
        </p:nvSpPr>
        <p:spPr bwMode="auto">
          <a:xfrm>
            <a:off x="806450" y="3113088"/>
            <a:ext cx="1470025" cy="355600"/>
          </a:xfrm>
          <a:prstGeom prst="rect">
            <a:avLst/>
          </a:prstGeom>
          <a:solidFill>
            <a:srgbClr val="008000"/>
          </a:solidFill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400" b="1">
                <a:solidFill>
                  <a:srgbClr val="000000"/>
                </a:solidFill>
                <a:ea typeface="ＭＳ Ｐゴシック" charset="-128"/>
              </a:rPr>
              <a:t>Green GaN LED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ja-JP" altLang="en-GB" sz="1400" b="1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3592" name="Rectangle 65"/>
          <p:cNvSpPr>
            <a:spLocks noChangeArrowheads="1"/>
          </p:cNvSpPr>
          <p:nvPr/>
        </p:nvSpPr>
        <p:spPr bwMode="auto">
          <a:xfrm>
            <a:off x="806450" y="3011488"/>
            <a:ext cx="1470025" cy="101600"/>
          </a:xfrm>
          <a:prstGeom prst="rect">
            <a:avLst/>
          </a:prstGeom>
          <a:solidFill>
            <a:srgbClr val="339966"/>
          </a:solidFill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3" name="Rectangle 66"/>
          <p:cNvSpPr>
            <a:spLocks noChangeArrowheads="1"/>
          </p:cNvSpPr>
          <p:nvPr/>
        </p:nvSpPr>
        <p:spPr bwMode="auto">
          <a:xfrm>
            <a:off x="806450" y="2870200"/>
            <a:ext cx="1470025" cy="150813"/>
          </a:xfrm>
          <a:prstGeom prst="rect">
            <a:avLst/>
          </a:prstGeom>
          <a:solidFill>
            <a:srgbClr val="008000"/>
          </a:solidFill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4" name="Text Box 67"/>
          <p:cNvSpPr txBox="1">
            <a:spLocks noChangeArrowheads="1"/>
          </p:cNvSpPr>
          <p:nvPr/>
        </p:nvSpPr>
        <p:spPr bwMode="auto">
          <a:xfrm>
            <a:off x="466725" y="4019550"/>
            <a:ext cx="18415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5" name="Rectangle 68"/>
          <p:cNvSpPr>
            <a:spLocks noChangeArrowheads="1"/>
          </p:cNvSpPr>
          <p:nvPr/>
        </p:nvSpPr>
        <p:spPr bwMode="auto">
          <a:xfrm>
            <a:off x="815975" y="4017963"/>
            <a:ext cx="1470025" cy="35560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400" b="1">
                <a:solidFill>
                  <a:srgbClr val="000000"/>
                </a:solidFill>
                <a:ea typeface="ＭＳ Ｐゴシック" charset="-128"/>
              </a:rPr>
              <a:t>Red GaAs LED</a:t>
            </a:r>
          </a:p>
        </p:txBody>
      </p:sp>
      <p:sp>
        <p:nvSpPr>
          <p:cNvPr id="23596" name="Rectangle 69"/>
          <p:cNvSpPr>
            <a:spLocks noChangeArrowheads="1"/>
          </p:cNvSpPr>
          <p:nvPr/>
        </p:nvSpPr>
        <p:spPr bwMode="auto">
          <a:xfrm>
            <a:off x="815975" y="3916363"/>
            <a:ext cx="1470025" cy="101600"/>
          </a:xfrm>
          <a:prstGeom prst="rect">
            <a:avLst/>
          </a:prstGeom>
          <a:solidFill>
            <a:srgbClr val="80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7" name="Rectangle 70"/>
          <p:cNvSpPr>
            <a:spLocks noChangeArrowheads="1"/>
          </p:cNvSpPr>
          <p:nvPr/>
        </p:nvSpPr>
        <p:spPr bwMode="auto">
          <a:xfrm>
            <a:off x="815975" y="3775075"/>
            <a:ext cx="1470025" cy="150813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8" name="AutoShape 71"/>
          <p:cNvSpPr>
            <a:spLocks noChangeArrowheads="1"/>
          </p:cNvSpPr>
          <p:nvPr/>
        </p:nvSpPr>
        <p:spPr bwMode="auto">
          <a:xfrm>
            <a:off x="1435100" y="355758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599" name="AutoShape 72"/>
          <p:cNvSpPr>
            <a:spLocks noChangeArrowheads="1"/>
          </p:cNvSpPr>
          <p:nvPr/>
        </p:nvSpPr>
        <p:spPr bwMode="auto">
          <a:xfrm>
            <a:off x="1425575" y="2662238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600" name="AutoShape 73"/>
          <p:cNvSpPr>
            <a:spLocks noChangeArrowheads="1"/>
          </p:cNvSpPr>
          <p:nvPr/>
        </p:nvSpPr>
        <p:spPr bwMode="auto">
          <a:xfrm>
            <a:off x="1454150" y="1831975"/>
            <a:ext cx="157163" cy="101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23601" name="AutoShape 74"/>
          <p:cNvSpPr>
            <a:spLocks noChangeArrowheads="1"/>
          </p:cNvSpPr>
          <p:nvPr/>
        </p:nvSpPr>
        <p:spPr bwMode="auto">
          <a:xfrm>
            <a:off x="1331913" y="1555750"/>
            <a:ext cx="419100" cy="203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14411" name="Text Box 75"/>
          <p:cNvSpPr txBox="1">
            <a:spLocks noChangeArrowheads="1"/>
          </p:cNvSpPr>
          <p:nvPr/>
        </p:nvSpPr>
        <p:spPr bwMode="auto">
          <a:xfrm>
            <a:off x="1042988" y="1216025"/>
            <a:ext cx="1077912" cy="30797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ja-JP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</a:rPr>
              <a:t>White Light</a:t>
            </a:r>
          </a:p>
        </p:txBody>
      </p:sp>
      <p:sp>
        <p:nvSpPr>
          <p:cNvPr id="23603" name="Text Box 76"/>
          <p:cNvSpPr txBox="1">
            <a:spLocks noChangeArrowheads="1"/>
          </p:cNvSpPr>
          <p:nvPr/>
        </p:nvSpPr>
        <p:spPr bwMode="auto">
          <a:xfrm>
            <a:off x="666750" y="4735513"/>
            <a:ext cx="2043113" cy="163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u="sng">
                <a:solidFill>
                  <a:srgbClr val="000000"/>
                </a:solidFill>
                <a:ea typeface="ＭＳ Ｐゴシック" charset="-128"/>
              </a:rPr>
              <a:t>Multi-Chip, RGB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good efficiency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highest cost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tunable color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ja-JP" altLang="en-GB" sz="200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3604" name="Text Box 77"/>
          <p:cNvSpPr txBox="1">
            <a:spLocks noChangeArrowheads="1"/>
          </p:cNvSpPr>
          <p:nvPr/>
        </p:nvSpPr>
        <p:spPr bwMode="auto">
          <a:xfrm>
            <a:off x="3124200" y="3860800"/>
            <a:ext cx="2243138" cy="224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u="sng">
                <a:solidFill>
                  <a:srgbClr val="000000"/>
                </a:solidFill>
                <a:ea typeface="ＭＳ Ｐゴシック" charset="-128"/>
              </a:rPr>
              <a:t>UV + Phosphors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best CRI,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color uniformity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low cost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>
                <a:solidFill>
                  <a:srgbClr val="000000"/>
                </a:solidFill>
                <a:ea typeface="ＭＳ Ｐゴシック" charset="-128"/>
              </a:rPr>
              <a:t>- improve reliability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ja-JP" altLang="en-GB" sz="200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3605" name="Text Box 78"/>
          <p:cNvSpPr txBox="1">
            <a:spLocks noChangeArrowheads="1"/>
          </p:cNvSpPr>
          <p:nvPr/>
        </p:nvSpPr>
        <p:spPr bwMode="auto">
          <a:xfrm>
            <a:off x="6161088" y="3843338"/>
            <a:ext cx="2414587" cy="1325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u="sng" dirty="0">
                <a:solidFill>
                  <a:srgbClr val="000000"/>
                </a:solidFill>
                <a:ea typeface="ＭＳ Ｐゴシック" charset="-128"/>
              </a:rPr>
              <a:t>Blue + Phosphors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dirty="0">
                <a:solidFill>
                  <a:srgbClr val="000000"/>
                </a:solidFill>
                <a:ea typeface="ＭＳ Ｐゴシック" charset="-128"/>
              </a:rPr>
              <a:t>- lowest cost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dirty="0">
                <a:solidFill>
                  <a:srgbClr val="000000"/>
                </a:solidFill>
                <a:ea typeface="ＭＳ Ｐゴシック" charset="-128"/>
              </a:rPr>
              <a:t>- 100 lm/W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000" dirty="0">
                <a:solidFill>
                  <a:srgbClr val="000000"/>
                </a:solidFill>
                <a:ea typeface="ＭＳ Ｐゴシック" charset="-128"/>
              </a:rPr>
              <a:t>- 90% market share</a:t>
            </a:r>
          </a:p>
        </p:txBody>
      </p:sp>
      <p:sp>
        <p:nvSpPr>
          <p:cNvPr id="23606" name="Rectangle 79"/>
          <p:cNvSpPr>
            <a:spLocks noChangeArrowheads="1"/>
          </p:cNvSpPr>
          <p:nvPr/>
        </p:nvSpPr>
        <p:spPr bwMode="auto">
          <a:xfrm>
            <a:off x="1528763" y="153988"/>
            <a:ext cx="56197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b="1">
                <a:solidFill>
                  <a:srgbClr val="FF0000"/>
                </a:solidFill>
                <a:ea typeface="ＭＳ Ｐゴシック" charset="-128"/>
              </a:rPr>
              <a:t>3 Methods of Generating  White LEDs</a:t>
            </a:r>
          </a:p>
        </p:txBody>
      </p:sp>
      <p:sp>
        <p:nvSpPr>
          <p:cNvPr id="23607" name="Rectangle 80"/>
          <p:cNvSpPr>
            <a:spLocks noChangeArrowheads="1"/>
          </p:cNvSpPr>
          <p:nvPr/>
        </p:nvSpPr>
        <p:spPr bwMode="auto">
          <a:xfrm>
            <a:off x="6172200" y="792163"/>
            <a:ext cx="234664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b="1" dirty="0">
                <a:solidFill>
                  <a:srgbClr val="FF0000"/>
                </a:solidFill>
                <a:ea typeface="ＭＳ Ｐゴシック" charset="-128"/>
              </a:rPr>
              <a:t>150 lm/W (</a:t>
            </a:r>
            <a:r>
              <a:rPr lang="en-GB" altLang="ja-JP" b="1" dirty="0" smtClean="0">
                <a:solidFill>
                  <a:srgbClr val="FF0000"/>
                </a:solidFill>
                <a:ea typeface="ＭＳ Ｐゴシック" charset="-128"/>
              </a:rPr>
              <a:t>2009)</a:t>
            </a:r>
            <a:endParaRPr lang="en-GB" altLang="ja-JP" b="1" dirty="0">
              <a:solidFill>
                <a:srgbClr val="FF0000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タイトル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1" lang="en-US" altLang="ja-JP" dirty="0" smtClean="0">
                <a:ea typeface="ＭＳ Ｐゴシック" charset="-128"/>
              </a:rPr>
              <a:t>LED TV</a:t>
            </a:r>
            <a:endParaRPr kumimoji="1" lang="ja-JP" altLang="en-US" smtClean="0">
              <a:ea typeface="ＭＳ Ｐゴシック" charset="-128"/>
            </a:endParaRPr>
          </a:p>
        </p:txBody>
      </p:sp>
      <p:sp>
        <p:nvSpPr>
          <p:cNvPr id="31748" name="テキスト ボックス 4"/>
          <p:cNvSpPr txBox="1">
            <a:spLocks noChangeArrowheads="1"/>
          </p:cNvSpPr>
          <p:nvPr/>
        </p:nvSpPr>
        <p:spPr bwMode="auto">
          <a:xfrm>
            <a:off x="1447800" y="4953000"/>
            <a:ext cx="58515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en-US" altLang="ja-JP" sz="2000" dirty="0">
                <a:ea typeface="ＭＳ Ｐゴシック" charset="-128"/>
              </a:rPr>
              <a:t>The Energy Consumption is reduced up to </a:t>
            </a:r>
            <a:r>
              <a:rPr kumimoji="1" lang="en-US" altLang="ja-JP" sz="2000" dirty="0" smtClean="0">
                <a:ea typeface="ＭＳ Ｐゴシック" charset="-128"/>
              </a:rPr>
              <a:t>40% </a:t>
            </a:r>
            <a:r>
              <a:rPr kumimoji="1" lang="en-US" altLang="ja-JP" sz="2000" dirty="0">
                <a:ea typeface="ＭＳ Ｐゴシック" charset="-128"/>
              </a:rPr>
              <a:t>using LED as a backlight of LCD </a:t>
            </a:r>
            <a:r>
              <a:rPr kumimoji="1" lang="en-US" altLang="ja-JP" sz="2000" dirty="0" smtClean="0">
                <a:ea typeface="ＭＳ Ｐゴシック" charset="-128"/>
              </a:rPr>
              <a:t>Display, Energy Star 3.0 Rating</a:t>
            </a:r>
            <a:endParaRPr kumimoji="1" lang="en-US" altLang="ja-JP" sz="2000" dirty="0">
              <a:ea typeface="ＭＳ Ｐゴシック" charset="-128"/>
            </a:endParaRPr>
          </a:p>
          <a:p>
            <a:pPr>
              <a:buFont typeface="Arial" pitchFamily="34" charset="0"/>
              <a:buChar char="•"/>
            </a:pPr>
            <a:r>
              <a:rPr kumimoji="1" lang="en-US" altLang="ja-JP" sz="2000" dirty="0" smtClean="0">
                <a:ea typeface="ＭＳ Ｐゴシック" charset="-128"/>
              </a:rPr>
              <a:t>Greenest TV Awards, No Mercury</a:t>
            </a:r>
            <a:endParaRPr kumimoji="1" lang="en-US" altLang="ja-JP" sz="2000" dirty="0">
              <a:ea typeface="ＭＳ Ｐゴシック" charset="-128"/>
            </a:endParaRPr>
          </a:p>
          <a:p>
            <a:pPr>
              <a:buFont typeface="Arial" pitchFamily="34" charset="0"/>
              <a:buChar char="•"/>
            </a:pPr>
            <a:r>
              <a:rPr kumimoji="1" lang="en-US" altLang="ja-JP" sz="2000" dirty="0" smtClean="0">
                <a:ea typeface="ＭＳ Ｐゴシック" charset="-128"/>
              </a:rPr>
              <a:t>Samsung LED (LCD) TV #1 Best New TV in 2009</a:t>
            </a:r>
            <a:endParaRPr kumimoji="1" lang="en-US" altLang="ja-JP" sz="2000" dirty="0">
              <a:ea typeface="ＭＳ Ｐゴシック" charset="-128"/>
            </a:endParaRPr>
          </a:p>
          <a:p>
            <a:r>
              <a:rPr kumimoji="1" lang="en-US" altLang="ja-JP" sz="2000" dirty="0" smtClean="0">
                <a:ea typeface="ＭＳ Ｐゴシック" charset="-128"/>
              </a:rPr>
              <a:t> </a:t>
            </a:r>
            <a:endParaRPr kumimoji="1" lang="ja-JP" altLang="en-US" sz="2000">
              <a:ea typeface="ＭＳ Ｐゴシック" charset="-128"/>
            </a:endParaRPr>
          </a:p>
        </p:txBody>
      </p:sp>
      <p:pic>
        <p:nvPicPr>
          <p:cNvPr id="396290" name="Picture 2" descr="http://blog.activehome.co.uk/photos/uncategorized/samsung_led_lcd_tv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762000"/>
            <a:ext cx="5105400" cy="3920219"/>
          </a:xfrm>
          <a:prstGeom prst="rect">
            <a:avLst/>
          </a:prstGeom>
          <a:noFill/>
        </p:spPr>
      </p:pic>
      <p:pic>
        <p:nvPicPr>
          <p:cNvPr id="396292" name="Picture 4" descr="http://www.instablogsimages.com/images/2009/01/05/samsung_ces_003_xo6o4_5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6000" y="762000"/>
            <a:ext cx="2250609" cy="2819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53200" y="3733800"/>
            <a:ext cx="1698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6.5mm Thin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b="1" i="1" smtClean="0">
                <a:solidFill>
                  <a:schemeClr val="accent2"/>
                </a:solidFill>
                <a:ea typeface="ＭＳ Ｐゴシック" charset="-128"/>
              </a:rPr>
              <a:t>Air/Water Purification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977900"/>
            <a:ext cx="8343900" cy="5219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smtClean="0">
                <a:ea typeface="ＭＳ Ｐゴシック" charset="-128"/>
              </a:rPr>
              <a:t>Fruit and Vegetable Storage Life Extended 1 week</a:t>
            </a:r>
          </a:p>
          <a:p>
            <a:r>
              <a:rPr lang="en-US" altLang="ja-JP" smtClean="0">
                <a:ea typeface="ＭＳ Ｐゴシック" charset="-128"/>
              </a:rPr>
              <a:t>Water Purification: UV LED to kill bacteria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63900" y="3098800"/>
            <a:ext cx="16192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30288" y="2671763"/>
            <a:ext cx="16192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611188" y="5475288"/>
            <a:ext cx="4397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>
                <a:ea typeface="ＭＳ Ｐゴシック" charset="-128"/>
              </a:rPr>
              <a:t>Mitsubishi Refrigerator MR-W55H, </a:t>
            </a:r>
          </a:p>
          <a:p>
            <a:r>
              <a:rPr lang="en-US" altLang="ja-JP" sz="2000" b="1">
                <a:ea typeface="ＭＳ Ｐゴシック" charset="-128"/>
              </a:rPr>
              <a:t>UV LED 375 nm, 590 nm, Blue LED</a:t>
            </a:r>
          </a:p>
        </p:txBody>
      </p:sp>
      <p:pic>
        <p:nvPicPr>
          <p:cNvPr id="22535" name="Picture 8" descr="LED-based pen for sterising wat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473825" y="3095625"/>
            <a:ext cx="14668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5670550" y="5378450"/>
            <a:ext cx="3473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>
                <a:ea typeface="ＭＳ Ｐゴシック" charset="-128"/>
              </a:rPr>
              <a:t>UV Water Purifier</a:t>
            </a:r>
          </a:p>
          <a:p>
            <a:r>
              <a:rPr lang="en-US" altLang="ja-JP" sz="2000" b="1">
                <a:ea typeface="ＭＳ Ｐゴシック" charset="-128"/>
              </a:rPr>
              <a:t>(Credit: Hydro-Photon Inc.)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652463"/>
            <a:ext cx="8229600" cy="11430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>
                <a:ea typeface="ＭＳ Ｐゴシック" charset="-128"/>
              </a:rPr>
              <a:t>The Advantage of LED Lighting</a:t>
            </a:r>
          </a:p>
        </p:txBody>
      </p:sp>
      <p:sp>
        <p:nvSpPr>
          <p:cNvPr id="320515" name="Text Box 3"/>
          <p:cNvSpPr txBox="1">
            <a:spLocks noChangeArrowheads="1"/>
          </p:cNvSpPr>
          <p:nvPr/>
        </p:nvSpPr>
        <p:spPr bwMode="auto">
          <a:xfrm>
            <a:off x="228600" y="1676400"/>
            <a:ext cx="778827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Long life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lifetimes can exceed 100,000 hours as compared to 1,000 hrs for tungsten bulbs.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Robustness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no moving parts, no glass, no filaments.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Size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typical package is only 5 mm in diameter.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Energy efficiency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up to 90% less energy used </a:t>
            </a:r>
          </a:p>
          <a:p>
            <a:pPr>
              <a:lnSpc>
                <a:spcPct val="110000"/>
              </a:lnSpc>
            </a:pPr>
            <a:r>
              <a:rPr lang="en-US" altLang="ja-JP" sz="1800">
                <a:latin typeface="Arial" pitchFamily="34" charset="0"/>
                <a:ea typeface="ＭＳ Ｐゴシック" charset="-128"/>
              </a:rPr>
              <a:t>translates into smaller power supply.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Non-toxicity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no mercury.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Versatility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available in a variety of colors; can be pulsed.</a:t>
            </a:r>
          </a:p>
          <a:p>
            <a:pPr>
              <a:lnSpc>
                <a:spcPct val="110000"/>
              </a:lnSpc>
            </a:pPr>
            <a:endParaRPr lang="en-US" altLang="ja-JP" sz="1800">
              <a:latin typeface="Arial" pitchFamily="34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ja-JP" sz="1800">
                <a:solidFill>
                  <a:srgbClr val="CC0000"/>
                </a:solidFill>
                <a:latin typeface="Arial" pitchFamily="34" charset="0"/>
                <a:ea typeface="ＭＳ Ｐゴシック" charset="-128"/>
              </a:rPr>
              <a:t>Cool</a:t>
            </a:r>
            <a:r>
              <a:rPr lang="en-US" altLang="ja-JP" sz="1800">
                <a:latin typeface="Arial" pitchFamily="34" charset="0"/>
                <a:ea typeface="ＭＳ Ｐゴシック" charset="-128"/>
              </a:rPr>
              <a:t> – less heat radiation than HID or incandescent</a:t>
            </a:r>
          </a:p>
        </p:txBody>
      </p:sp>
      <p:pic>
        <p:nvPicPr>
          <p:cNvPr id="32051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19800" y="2157413"/>
            <a:ext cx="2895600" cy="2166937"/>
          </a:xfrm>
          <a:prstGeom prst="rect">
            <a:avLst/>
          </a:prstGeom>
          <a:noFill/>
        </p:spPr>
      </p:pic>
      <p:pic>
        <p:nvPicPr>
          <p:cNvPr id="320517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48400" y="4572000"/>
            <a:ext cx="2741613" cy="1814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ja-JP" smtClean="0">
                <a:ea typeface="ＭＳ Ｐゴシック" charset="-128"/>
              </a:rPr>
              <a:t>Ban the Light Bulb?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838200"/>
            <a:ext cx="8753475" cy="3721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ja-JP" sz="2000" dirty="0" smtClean="0">
                <a:ea typeface="ＭＳ Ｐゴシック" charset="-128"/>
              </a:rPr>
              <a:t>“Ban the Incandescent Light Bulb” gaining momentum</a:t>
            </a:r>
          </a:p>
          <a:p>
            <a:pPr eaLnBrk="1" hangingPunct="1"/>
            <a:r>
              <a:rPr lang="en-US" altLang="ja-JP" sz="2000" dirty="0" smtClean="0">
                <a:ea typeface="ＭＳ Ｐゴシック" charset="-128"/>
              </a:rPr>
              <a:t>California Legislator Lloyd Levine introduces bill to ban the incandescent light bulb – February 1, 2007 </a:t>
            </a:r>
          </a:p>
          <a:p>
            <a:pPr eaLnBrk="1" hangingPunct="1"/>
            <a:r>
              <a:rPr lang="en-US" altLang="ja-JP" sz="2000" dirty="0" smtClean="0">
                <a:ea typeface="ＭＳ Ｐゴシック" charset="-128"/>
              </a:rPr>
              <a:t>Australia passes legislation to ban the </a:t>
            </a:r>
          </a:p>
          <a:p>
            <a:pPr lvl="1" eaLnBrk="1" hangingPunct="1">
              <a:buFontTx/>
              <a:buNone/>
            </a:pPr>
            <a:r>
              <a:rPr lang="en-US" altLang="ja-JP" sz="1800" dirty="0" smtClean="0">
                <a:ea typeface="ＭＳ Ｐゴシック" charset="-128"/>
              </a:rPr>
              <a:t>light bulb by 2010 – February 21, 2007</a:t>
            </a:r>
          </a:p>
          <a:p>
            <a:pPr eaLnBrk="1" hangingPunct="1"/>
            <a:r>
              <a:rPr lang="en-US" altLang="ja-JP" sz="2000" dirty="0" smtClean="0">
                <a:ea typeface="ＭＳ Ｐゴシック" charset="-128"/>
              </a:rPr>
              <a:t>EU to ban light bulbs – 2010</a:t>
            </a:r>
          </a:p>
          <a:p>
            <a:pPr eaLnBrk="1" hangingPunct="1"/>
            <a:r>
              <a:rPr lang="en-US" altLang="ja-JP" sz="2000" dirty="0" smtClean="0">
                <a:ea typeface="ＭＳ Ｐゴシック" charset="-128"/>
              </a:rPr>
              <a:t>United States ????</a:t>
            </a:r>
          </a:p>
        </p:txBody>
      </p:sp>
      <p:pic>
        <p:nvPicPr>
          <p:cNvPr id="28676" name="Picture 5" descr="070402_1_bul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1038" y="3354388"/>
            <a:ext cx="23812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Line 6"/>
          <p:cNvSpPr>
            <a:spLocks noChangeShapeType="1"/>
          </p:cNvSpPr>
          <p:nvPr/>
        </p:nvSpPr>
        <p:spPr bwMode="auto">
          <a:xfrm flipV="1">
            <a:off x="3524250" y="4130675"/>
            <a:ext cx="846138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8678" name="Picture 7" descr="cc-vivid-led-light-bul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89750" y="3194050"/>
            <a:ext cx="11652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9" descr="compact fluorescent light bulb 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02163" y="3143250"/>
            <a:ext cx="14398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Text Box 10"/>
          <p:cNvSpPr txBox="1">
            <a:spLocks noChangeArrowheads="1"/>
          </p:cNvSpPr>
          <p:nvPr/>
        </p:nvSpPr>
        <p:spPr bwMode="auto">
          <a:xfrm>
            <a:off x="4641850" y="5170488"/>
            <a:ext cx="61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>
                <a:ea typeface="ＭＳ Ｐゴシック" charset="-128"/>
              </a:rPr>
              <a:t>CFL</a:t>
            </a:r>
          </a:p>
        </p:txBody>
      </p:sp>
      <p:sp>
        <p:nvSpPr>
          <p:cNvPr id="28681" name="Text Box 11"/>
          <p:cNvSpPr txBox="1">
            <a:spLocks noChangeArrowheads="1"/>
          </p:cNvSpPr>
          <p:nvPr/>
        </p:nvSpPr>
        <p:spPr bwMode="auto">
          <a:xfrm>
            <a:off x="6853238" y="46482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>
                <a:ea typeface="ＭＳ Ｐゴシック" charset="-128"/>
              </a:rPr>
              <a:t>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LED Market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6421" name="Picture 5" descr="http://content.edgar-online.com/edgar_conv_img/2007/05/01/0001104659-07-033846_G110592MQI02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143000"/>
            <a:ext cx="7429500" cy="5591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ja-JP" dirty="0" smtClean="0">
                <a:ea typeface="ＭＳ Ｐゴシック" charset="-128"/>
              </a:rPr>
              <a:t>Application: GaN based True Blue and Green Laser Diodes (LDs)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half" idx="4294967295"/>
          </p:nvPr>
        </p:nvSpPr>
        <p:spPr bwMode="auto">
          <a:xfrm>
            <a:off x="457200" y="1447800"/>
            <a:ext cx="4267200" cy="4724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ja-JP" sz="2800" dirty="0" smtClean="0">
                <a:ea typeface="ＭＳ Ｐゴシック" charset="-128"/>
              </a:rPr>
              <a:t>Motivation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High power blue for LD displays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Step towards green</a:t>
            </a:r>
          </a:p>
          <a:p>
            <a:pPr eaLnBrk="1" hangingPunct="1"/>
            <a:r>
              <a:rPr lang="en-US" altLang="ja-JP" sz="2800" dirty="0" smtClean="0">
                <a:ea typeface="ＭＳ Ｐゴシック" charset="-128"/>
              </a:rPr>
              <a:t>WBS Materials Challenges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Indium incorporation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Crystal quality &amp; strain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Optical mode confinement </a:t>
            </a:r>
          </a:p>
          <a:p>
            <a:pPr lvl="1" eaLnBrk="1" hangingPunct="1"/>
            <a:r>
              <a:rPr lang="en-US" altLang="ja-JP" sz="2400" dirty="0" smtClean="0">
                <a:ea typeface="ＭＳ Ｐゴシック" charset="-128"/>
              </a:rPr>
              <a:t>Reducing losses</a:t>
            </a:r>
          </a:p>
          <a:p>
            <a:pPr lvl="1" eaLnBrk="1" hangingPunct="1"/>
            <a:endParaRPr lang="en-US" altLang="ja-JP" sz="2400" dirty="0" smtClean="0">
              <a:ea typeface="ＭＳ Ｐゴシック" charset="-128"/>
            </a:endParaRPr>
          </a:p>
          <a:p>
            <a:pPr lvl="1" eaLnBrk="1" hangingPunct="1"/>
            <a:endParaRPr lang="en-US" altLang="ja-JP" sz="2400" dirty="0" smtClean="0">
              <a:ea typeface="ＭＳ Ｐゴシック" charset="-128"/>
            </a:endParaRPr>
          </a:p>
          <a:p>
            <a:pPr lvl="1" eaLnBrk="1" hangingPunct="1"/>
            <a:endParaRPr lang="en-US" altLang="ja-JP" sz="2400" dirty="0" smtClean="0">
              <a:ea typeface="ＭＳ Ｐゴシック" charset="-128"/>
            </a:endParaRPr>
          </a:p>
          <a:p>
            <a:pPr eaLnBrk="1" hangingPunct="1"/>
            <a:endParaRPr lang="en-US" altLang="ja-JP" sz="2800" dirty="0" smtClean="0">
              <a:ea typeface="ＭＳ Ｐゴシック" charset="-128"/>
            </a:endParaRPr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5334000" y="5029200"/>
            <a:ext cx="3200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ja-JP" sz="900" i="1" dirty="0">
                <a:ea typeface="ＭＳ Ｐゴシック" charset="-128"/>
              </a:rPr>
              <a:t>image source: http://www.engadget.com/2007/06/25/ </a:t>
            </a:r>
            <a:r>
              <a:rPr lang="en-US" altLang="ja-JP" sz="900" i="1" dirty="0" err="1">
                <a:ea typeface="ＭＳ Ｐゴシック" charset="-128"/>
              </a:rPr>
              <a:t>mitsubishis</a:t>
            </a:r>
            <a:r>
              <a:rPr lang="en-US" altLang="ja-JP" sz="900" i="1" dirty="0">
                <a:ea typeface="ＭＳ Ｐゴシック" charset="-128"/>
              </a:rPr>
              <a:t>-laser-</a:t>
            </a:r>
            <a:r>
              <a:rPr lang="en-US" altLang="ja-JP" sz="900" i="1" dirty="0" err="1">
                <a:ea typeface="ＭＳ Ｐゴシック" charset="-128"/>
              </a:rPr>
              <a:t>tv</a:t>
            </a:r>
            <a:r>
              <a:rPr lang="en-US" altLang="ja-JP" sz="900" i="1" dirty="0">
                <a:ea typeface="ＭＳ Ｐゴシック" charset="-128"/>
              </a:rPr>
              <a:t>-coming-to-</a:t>
            </a:r>
            <a:r>
              <a:rPr lang="en-US" altLang="ja-JP" sz="900" i="1" dirty="0" err="1">
                <a:ea typeface="ＭＳ Ｐゴシック" charset="-128"/>
              </a:rPr>
              <a:t>ces</a:t>
            </a:r>
            <a:r>
              <a:rPr lang="en-US" altLang="ja-JP" sz="900" i="1" dirty="0">
                <a:ea typeface="ＭＳ Ｐゴシック" charset="-128"/>
              </a:rPr>
              <a:t>/</a:t>
            </a:r>
          </a:p>
        </p:txBody>
      </p:sp>
      <p:pic>
        <p:nvPicPr>
          <p:cNvPr id="32773" name="Picture 7" descr="laser-rgb-combolg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00" y="1600200"/>
            <a:ext cx="2611934" cy="2971800"/>
          </a:xfrm>
          <a:prstGeom prst="rect">
            <a:avLst/>
          </a:prstGeom>
          <a:noFill/>
          <a:ln w="101600" cap="sq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774" name="TextBox 4"/>
          <p:cNvSpPr txBox="1">
            <a:spLocks noChangeArrowheads="1"/>
          </p:cNvSpPr>
          <p:nvPr/>
        </p:nvSpPr>
        <p:spPr bwMode="auto">
          <a:xfrm>
            <a:off x="6610350" y="4724400"/>
            <a:ext cx="1790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400">
                <a:ea typeface="ＭＳ Ｐゴシック" charset="-128"/>
              </a:rPr>
              <a:t>Mitsubishi LaserVue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85800"/>
            <a:ext cx="6196013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3200" b="1">
                <a:solidFill>
                  <a:srgbClr val="000099"/>
                </a:solidFill>
              </a:rPr>
              <a:t>GaN Lasers enables Blu-Ray DVD</a:t>
            </a: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760413" y="2698750"/>
            <a:ext cx="5022850" cy="28352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/>
              <a:t>Tokyo Japan, </a:t>
            </a:r>
            <a:r>
              <a:rPr lang="en-US" sz="2400" b="1" dirty="0" smtClean="0"/>
              <a:t>SONY </a:t>
            </a:r>
            <a:r>
              <a:rPr lang="en-US" sz="2400" b="1" dirty="0" err="1" smtClean="0"/>
              <a:t>annouced</a:t>
            </a:r>
            <a:r>
              <a:rPr lang="en-US" sz="2400" b="1" dirty="0" smtClean="0"/>
              <a:t> next </a:t>
            </a:r>
            <a:r>
              <a:rPr lang="en-US" sz="2400" b="1" dirty="0"/>
              <a:t>generation large capacity optical disc video recording format called "</a:t>
            </a:r>
            <a:r>
              <a:rPr lang="en-US" sz="2400" b="1" dirty="0" err="1"/>
              <a:t>Blu</a:t>
            </a:r>
            <a:r>
              <a:rPr lang="en-US" sz="2400" b="1" dirty="0"/>
              <a:t>-ray Disc". </a:t>
            </a:r>
          </a:p>
          <a:p>
            <a:endParaRPr lang="en-US" sz="2400" b="1" dirty="0"/>
          </a:p>
          <a:p>
            <a:r>
              <a:rPr lang="en-US" sz="2400" b="1" dirty="0"/>
              <a:t> 27 gigabytes (GB) on  CD/DVD size disc using a 405nm blue-violet laser.</a:t>
            </a:r>
            <a:r>
              <a:rPr lang="en-US" sz="1800" dirty="0"/>
              <a:t> </a:t>
            </a:r>
          </a:p>
          <a:p>
            <a:endParaRPr lang="en-US" sz="1800" dirty="0"/>
          </a:p>
          <a:p>
            <a:endParaRPr lang="en-US" sz="2800" dirty="0"/>
          </a:p>
        </p:txBody>
      </p:sp>
      <p:pic>
        <p:nvPicPr>
          <p:cNvPr id="45062" name="Picture 6" descr="bluraydis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22513" y="1439863"/>
            <a:ext cx="200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 descr="sony dvd pits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45225" y="2085975"/>
            <a:ext cx="2316163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Wide Bandgap Semiconductors</a:t>
            </a:r>
            <a:br>
              <a:rPr lang="en-US"/>
            </a:br>
            <a:r>
              <a:rPr lang="en-US" sz="2000"/>
              <a:t>generally accepted as semiconductors with Eg larger than 2.5eV</a:t>
            </a:r>
          </a:p>
        </p:txBody>
      </p:sp>
      <p:pic>
        <p:nvPicPr>
          <p:cNvPr id="250885" name="Picture 5" descr="material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905000"/>
            <a:ext cx="6629400" cy="4629150"/>
          </a:xfrm>
          <a:prstGeom prst="rect">
            <a:avLst/>
          </a:prstGeom>
          <a:noFill/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 flipV="1">
            <a:off x="7848600" y="2286000"/>
            <a:ext cx="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>
            <a:off x="7696200" y="4191000"/>
            <a:ext cx="381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7985125" y="3089275"/>
            <a:ext cx="844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WBS</a:t>
            </a:r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2971800" y="2590800"/>
            <a:ext cx="152400" cy="152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0" name="Text Box 10"/>
          <p:cNvSpPr txBox="1">
            <a:spLocks noChangeArrowheads="1"/>
          </p:cNvSpPr>
          <p:nvPr/>
        </p:nvSpPr>
        <p:spPr bwMode="auto">
          <a:xfrm>
            <a:off x="3048000" y="2514600"/>
            <a:ext cx="8064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diamond</a:t>
            </a:r>
          </a:p>
        </p:txBody>
      </p:sp>
      <p:sp>
        <p:nvSpPr>
          <p:cNvPr id="250891" name="Oval 11"/>
          <p:cNvSpPr>
            <a:spLocks noChangeArrowheads="1"/>
          </p:cNvSpPr>
          <p:nvPr/>
        </p:nvSpPr>
        <p:spPr bwMode="auto">
          <a:xfrm>
            <a:off x="2590800" y="3505200"/>
            <a:ext cx="152400" cy="152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2" name="Text Box 12"/>
          <p:cNvSpPr txBox="1">
            <a:spLocks noChangeArrowheads="1"/>
          </p:cNvSpPr>
          <p:nvPr/>
        </p:nvSpPr>
        <p:spPr bwMode="auto">
          <a:xfrm>
            <a:off x="2819400" y="3505200"/>
            <a:ext cx="5095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/>
              <a:t>ZnO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圖表 57"/>
          <p:cNvGraphicFramePr/>
          <p:nvPr/>
        </p:nvGraphicFramePr>
        <p:xfrm>
          <a:off x="455613" y="889000"/>
          <a:ext cx="7239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標題 1"/>
          <p:cNvSpPr txBox="1">
            <a:spLocks/>
          </p:cNvSpPr>
          <p:nvPr/>
        </p:nvSpPr>
        <p:spPr bwMode="auto">
          <a:xfrm>
            <a:off x="88900" y="82550"/>
            <a:ext cx="861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/>
            <a:r>
              <a:rPr kumimoji="1" lang="en-US" altLang="zh-TW" sz="3600" b="1">
                <a:solidFill>
                  <a:srgbClr val="04617B"/>
                </a:solidFill>
                <a:ea typeface="新細明體" pitchFamily="18" charset="-120"/>
              </a:rPr>
              <a:t>Nitride Green LDs</a:t>
            </a:r>
            <a:endParaRPr kumimoji="1" lang="zh-TW" altLang="en-US" sz="3600" b="1">
              <a:solidFill>
                <a:srgbClr val="04617B"/>
              </a:solidFill>
              <a:ea typeface="新細明體" pitchFamily="18" charset="-120"/>
            </a:endParaRPr>
          </a:p>
        </p:txBody>
      </p:sp>
      <p:sp>
        <p:nvSpPr>
          <p:cNvPr id="60" name="橢圓 59"/>
          <p:cNvSpPr/>
          <p:nvPr/>
        </p:nvSpPr>
        <p:spPr>
          <a:xfrm>
            <a:off x="7402513" y="1231900"/>
            <a:ext cx="152400" cy="152400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FFC000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/>
            <a:endParaRPr lang="zh-TW" altLang="en-US" sz="2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6149" name="文字方塊 15"/>
          <p:cNvSpPr txBox="1">
            <a:spLocks noChangeArrowheads="1"/>
          </p:cNvSpPr>
          <p:nvPr/>
        </p:nvSpPr>
        <p:spPr bwMode="auto">
          <a:xfrm>
            <a:off x="7239000" y="2057400"/>
            <a:ext cx="804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000" b="1">
                <a:solidFill>
                  <a:srgbClr val="FFC000"/>
                </a:solidFill>
                <a:latin typeface="Calibri" pitchFamily="34" charset="0"/>
                <a:ea typeface="新細明體" pitchFamily="18" charset="-120"/>
              </a:rPr>
              <a:t>UCSB </a:t>
            </a:r>
            <a:endParaRPr lang="zh-TW" altLang="en-US" sz="2000" b="1">
              <a:solidFill>
                <a:srgbClr val="FFC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62" name="文字方塊 16"/>
          <p:cNvSpPr txBox="1">
            <a:spLocks noChangeArrowheads="1"/>
          </p:cNvSpPr>
          <p:nvPr/>
        </p:nvSpPr>
        <p:spPr bwMode="auto">
          <a:xfrm>
            <a:off x="4189413" y="4546600"/>
            <a:ext cx="738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FFFFFF"/>
                </a:solidFill>
                <a:latin typeface="Calibri" pitchFamily="34" charset="0"/>
                <a:ea typeface="新細明體" pitchFamily="18" charset="-120"/>
              </a:rPr>
              <a:t>Year</a:t>
            </a:r>
            <a:endParaRPr lang="zh-TW" altLang="en-US" sz="2400">
              <a:solidFill>
                <a:srgbClr val="FFFFFF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63" name="文字方塊 17"/>
          <p:cNvSpPr txBox="1">
            <a:spLocks noChangeArrowheads="1"/>
          </p:cNvSpPr>
          <p:nvPr/>
        </p:nvSpPr>
        <p:spPr bwMode="auto">
          <a:xfrm rot="16200000">
            <a:off x="-329407" y="2539207"/>
            <a:ext cx="2335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Wavelength (nm)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6627813" y="2365375"/>
            <a:ext cx="114300" cy="123825"/>
          </a:xfrm>
          <a:prstGeom prst="rect">
            <a:avLst/>
          </a:prstGeom>
          <a:solidFill>
            <a:srgbClr val="54A838">
              <a:lumMod val="75000"/>
            </a:srgbClr>
          </a:solidFill>
          <a:ln w="25400" cap="flat" cmpd="sng" algn="ctr">
            <a:solidFill>
              <a:srgbClr val="54A838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/>
            <a:endParaRPr lang="zh-TW" altLang="en-US" sz="2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3865563" y="2679700"/>
            <a:ext cx="114300" cy="123825"/>
          </a:xfrm>
          <a:prstGeom prst="rect">
            <a:avLst/>
          </a:prstGeom>
          <a:solidFill>
            <a:srgbClr val="54A838">
              <a:lumMod val="75000"/>
            </a:srgbClr>
          </a:solidFill>
          <a:ln w="25400" cap="flat" cmpd="sng" algn="ctr">
            <a:solidFill>
              <a:srgbClr val="54A838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/>
            <a:endParaRPr lang="zh-TW" altLang="en-US" sz="2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3846513" y="2974975"/>
            <a:ext cx="114300" cy="123825"/>
          </a:xfrm>
          <a:prstGeom prst="rect">
            <a:avLst/>
          </a:prstGeom>
          <a:solidFill>
            <a:srgbClr val="54A838">
              <a:lumMod val="75000"/>
            </a:srgbClr>
          </a:solidFill>
          <a:ln w="25400" cap="flat" cmpd="sng" algn="ctr">
            <a:solidFill>
              <a:srgbClr val="54A838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/>
            <a:endParaRPr lang="zh-TW" altLang="en-US" sz="2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524000" y="4013200"/>
            <a:ext cx="6477000" cy="10668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hangingPunct="0"/>
            <a:endParaRPr lang="zh-TW" altLang="en-US" sz="2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68" name="文字方塊 18"/>
          <p:cNvSpPr txBox="1">
            <a:spLocks noChangeArrowheads="1"/>
          </p:cNvSpPr>
          <p:nvPr/>
        </p:nvSpPr>
        <p:spPr bwMode="auto">
          <a:xfrm rot="16200000">
            <a:off x="1352550" y="4064000"/>
            <a:ext cx="80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1995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69" name="文字方塊 28"/>
          <p:cNvSpPr txBox="1">
            <a:spLocks noChangeArrowheads="1"/>
          </p:cNvSpPr>
          <p:nvPr/>
        </p:nvSpPr>
        <p:spPr bwMode="auto">
          <a:xfrm rot="16200000">
            <a:off x="3473450" y="4057650"/>
            <a:ext cx="80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2001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70" name="文字方塊 29"/>
          <p:cNvSpPr txBox="1">
            <a:spLocks noChangeArrowheads="1"/>
          </p:cNvSpPr>
          <p:nvPr/>
        </p:nvSpPr>
        <p:spPr bwMode="auto">
          <a:xfrm rot="16200000">
            <a:off x="6088063" y="4095750"/>
            <a:ext cx="80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2007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71" name="文字方塊 30"/>
          <p:cNvSpPr txBox="1">
            <a:spLocks noChangeArrowheads="1"/>
          </p:cNvSpPr>
          <p:nvPr/>
        </p:nvSpPr>
        <p:spPr bwMode="auto">
          <a:xfrm rot="16200000">
            <a:off x="7054850" y="4090988"/>
            <a:ext cx="80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2009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72" name="文字方塊 23"/>
          <p:cNvSpPr txBox="1">
            <a:spLocks noChangeArrowheads="1"/>
          </p:cNvSpPr>
          <p:nvPr/>
        </p:nvSpPr>
        <p:spPr bwMode="auto">
          <a:xfrm rot="16200000">
            <a:off x="6557963" y="4095750"/>
            <a:ext cx="80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2008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73" name="五角星形 72"/>
          <p:cNvSpPr/>
          <p:nvPr/>
        </p:nvSpPr>
        <p:spPr>
          <a:xfrm>
            <a:off x="7008813" y="1587500"/>
            <a:ext cx="152400" cy="152400"/>
          </a:xfrm>
          <a:prstGeom prst="star5">
            <a:avLst/>
          </a:prstGeom>
          <a:solidFill>
            <a:srgbClr val="FFC000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2400" kern="0">
              <a:solidFill>
                <a:srgbClr val="FFFFFF"/>
              </a:solidFill>
              <a:latin typeface="Arial"/>
              <a:ea typeface="PMingLiU" pitchFamily="18" charset="-120"/>
              <a:cs typeface="+mn-cs"/>
            </a:endParaRPr>
          </a:p>
        </p:txBody>
      </p:sp>
      <p:sp>
        <p:nvSpPr>
          <p:cNvPr id="6162" name="文字方塊 35"/>
          <p:cNvSpPr txBox="1">
            <a:spLocks noChangeArrowheads="1"/>
          </p:cNvSpPr>
          <p:nvPr/>
        </p:nvSpPr>
        <p:spPr bwMode="auto">
          <a:xfrm>
            <a:off x="4522788" y="1154113"/>
            <a:ext cx="2574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000" b="1">
                <a:solidFill>
                  <a:srgbClr val="FFC000"/>
                </a:solidFill>
                <a:latin typeface="Calibri" pitchFamily="34" charset="0"/>
                <a:ea typeface="新細明體" pitchFamily="18" charset="-120"/>
              </a:rPr>
              <a:t>UCSB </a:t>
            </a:r>
            <a:r>
              <a:rPr lang="en-US" altLang="ja-JP" sz="2000" b="1">
                <a:solidFill>
                  <a:srgbClr val="FFC000"/>
                </a:solidFill>
                <a:latin typeface="Calibri" pitchFamily="34" charset="0"/>
                <a:ea typeface="新細明體" pitchFamily="18" charset="-120"/>
              </a:rPr>
              <a:t>11-22</a:t>
            </a:r>
            <a:endParaRPr lang="zh-TW" altLang="en-US" sz="2000" b="1">
              <a:solidFill>
                <a:srgbClr val="FFC000"/>
              </a:solidFill>
              <a:latin typeface="Calibri" pitchFamily="34" charset="0"/>
              <a:ea typeface="新細明體" pitchFamily="18" charset="-120"/>
            </a:endParaRPr>
          </a:p>
          <a:p>
            <a:pPr defTabSz="914400" eaLnBrk="0" hangingPunct="0"/>
            <a:r>
              <a:rPr lang="en-US" altLang="zh-TW" sz="2000" b="1">
                <a:solidFill>
                  <a:srgbClr val="FFC000"/>
                </a:solidFill>
                <a:latin typeface="Calibri" pitchFamily="34" charset="0"/>
                <a:ea typeface="新細明體" pitchFamily="18" charset="-120"/>
              </a:rPr>
              <a:t>514 nm (optical pump)</a:t>
            </a:r>
          </a:p>
        </p:txBody>
      </p:sp>
      <p:sp>
        <p:nvSpPr>
          <p:cNvPr id="75" name="テキスト ボックス 28"/>
          <p:cNvSpPr txBox="1">
            <a:spLocks noChangeArrowheads="1"/>
          </p:cNvSpPr>
          <p:nvPr/>
        </p:nvSpPr>
        <p:spPr bwMode="auto">
          <a:xfrm>
            <a:off x="6462713" y="762000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kumimoji="1" lang="en-US" altLang="ja-JP">
                <a:solidFill>
                  <a:srgbClr val="00B050"/>
                </a:solidFill>
              </a:rPr>
              <a:t>Sumitomo Electric</a:t>
            </a:r>
            <a:endParaRPr kumimoji="1" lang="ja-JP" altLang="en-US">
              <a:solidFill>
                <a:srgbClr val="00B050"/>
              </a:solidFill>
            </a:endParaRPr>
          </a:p>
        </p:txBody>
      </p:sp>
      <p:sp>
        <p:nvSpPr>
          <p:cNvPr id="76" name="テキスト ボックス 29"/>
          <p:cNvSpPr txBox="1">
            <a:spLocks noChangeArrowheads="1"/>
          </p:cNvSpPr>
          <p:nvPr/>
        </p:nvSpPr>
        <p:spPr bwMode="auto">
          <a:xfrm>
            <a:off x="7315200" y="16144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kumimoji="1" lang="en-US" altLang="ja-JP">
                <a:solidFill>
                  <a:srgbClr val="C00000"/>
                </a:solidFill>
              </a:rPr>
              <a:t>Nichia</a:t>
            </a:r>
            <a:endParaRPr kumimoji="1" lang="ja-JP" altLang="en-US">
              <a:solidFill>
                <a:srgbClr val="C00000"/>
              </a:solidFill>
            </a:endParaRPr>
          </a:p>
        </p:txBody>
      </p:sp>
      <p:sp>
        <p:nvSpPr>
          <p:cNvPr id="77" name="テキスト ボックス 28"/>
          <p:cNvSpPr txBox="1">
            <a:spLocks noChangeArrowheads="1"/>
          </p:cNvSpPr>
          <p:nvPr/>
        </p:nvSpPr>
        <p:spPr bwMode="auto">
          <a:xfrm>
            <a:off x="6705600" y="2971800"/>
            <a:ext cx="862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kumimoji="1" lang="en-US" altLang="ja-JP" sz="2000">
                <a:solidFill>
                  <a:srgbClr val="00B0F0"/>
                </a:solidFill>
              </a:rPr>
              <a:t>Rohm</a:t>
            </a:r>
            <a:endParaRPr kumimoji="1" lang="ja-JP" altLang="en-US" sz="2000">
              <a:solidFill>
                <a:srgbClr val="00B0F0"/>
              </a:solidFill>
            </a:endParaRPr>
          </a:p>
        </p:txBody>
      </p:sp>
      <p:sp>
        <p:nvSpPr>
          <p:cNvPr id="78" name="文字方塊 16"/>
          <p:cNvSpPr txBox="1">
            <a:spLocks noChangeArrowheads="1"/>
          </p:cNvSpPr>
          <p:nvPr/>
        </p:nvSpPr>
        <p:spPr bwMode="auto">
          <a:xfrm>
            <a:off x="4619625" y="5105400"/>
            <a:ext cx="598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TW">
                <a:solidFill>
                  <a:srgbClr val="FFFFFF"/>
                </a:solidFill>
                <a:latin typeface="Calibri" pitchFamily="34" charset="0"/>
                <a:ea typeface="新細明體" pitchFamily="18" charset="-120"/>
              </a:rPr>
              <a:t>Year</a:t>
            </a:r>
            <a:endParaRPr lang="zh-TW" altLang="en-US">
              <a:solidFill>
                <a:srgbClr val="FFFFFF"/>
              </a:solidFill>
              <a:latin typeface="Calibri" pitchFamily="34" charset="0"/>
              <a:ea typeface="新細明體" pitchFamily="18" charset="-120"/>
            </a:endParaRPr>
          </a:p>
        </p:txBody>
      </p:sp>
      <p:pic>
        <p:nvPicPr>
          <p:cNvPr id="6167" name="Picture 4" descr="2-082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4686300"/>
            <a:ext cx="1600200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6" descr="2-0622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3825" y="4675188"/>
            <a:ext cx="17526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35" descr="OSRAM_R&amp;D_green_laser_news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4683125"/>
            <a:ext cx="1828800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Text Box 37"/>
          <p:cNvSpPr txBox="1">
            <a:spLocks noChangeArrowheads="1"/>
          </p:cNvSpPr>
          <p:nvPr/>
        </p:nvSpPr>
        <p:spPr bwMode="auto">
          <a:xfrm>
            <a:off x="47625" y="4648200"/>
            <a:ext cx="10223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ja-JP">
                <a:solidFill>
                  <a:srgbClr val="FFFFFF"/>
                </a:solidFill>
              </a:rPr>
              <a:t>NICHIA </a:t>
            </a:r>
          </a:p>
          <a:p>
            <a:pPr defTabSz="914400"/>
            <a:r>
              <a:rPr lang="en-US" altLang="ja-JP" sz="1000">
                <a:solidFill>
                  <a:srgbClr val="FFFFFF"/>
                </a:solidFill>
              </a:rPr>
              <a:t>c-plane</a:t>
            </a:r>
            <a:r>
              <a:rPr lang="en-US" altLang="ja-JP">
                <a:solidFill>
                  <a:srgbClr val="FFFFFF"/>
                </a:solidFill>
              </a:rPr>
              <a:t/>
            </a:r>
            <a:br>
              <a:rPr lang="en-US" altLang="ja-JP">
                <a:solidFill>
                  <a:srgbClr val="FFFFFF"/>
                </a:solidFill>
              </a:rPr>
            </a:br>
            <a:r>
              <a:rPr lang="en-US" altLang="ja-JP">
                <a:solidFill>
                  <a:srgbClr val="FFFFFF"/>
                </a:solidFill>
              </a:rPr>
              <a:t>518</a:t>
            </a:r>
          </a:p>
        </p:txBody>
      </p:sp>
      <p:sp>
        <p:nvSpPr>
          <p:cNvPr id="83" name="Text Box 43"/>
          <p:cNvSpPr txBox="1">
            <a:spLocks noChangeArrowheads="1"/>
          </p:cNvSpPr>
          <p:nvPr/>
        </p:nvSpPr>
        <p:spPr bwMode="auto">
          <a:xfrm>
            <a:off x="3733800" y="4635500"/>
            <a:ext cx="12239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ja-JP">
                <a:solidFill>
                  <a:srgbClr val="FFFFFF"/>
                </a:solidFill>
              </a:rPr>
              <a:t>Sumitomo</a:t>
            </a:r>
          </a:p>
          <a:p>
            <a:pPr defTabSz="914400"/>
            <a:r>
              <a:rPr lang="en-US" altLang="ja-JP" sz="1000">
                <a:solidFill>
                  <a:srgbClr val="FFFFFF"/>
                </a:solidFill>
              </a:rPr>
              <a:t>(20-21)</a:t>
            </a:r>
          </a:p>
          <a:p>
            <a:pPr defTabSz="914400"/>
            <a:r>
              <a:rPr lang="en-US" altLang="ja-JP" sz="1000">
                <a:solidFill>
                  <a:srgbClr val="FFFFFF"/>
                </a:solidFill>
              </a:rPr>
              <a:t>AlInGaN clad</a:t>
            </a:r>
            <a:r>
              <a:rPr lang="en-US" altLang="ja-JP">
                <a:solidFill>
                  <a:srgbClr val="FFFFFF"/>
                </a:solidFill>
              </a:rPr>
              <a:t/>
            </a:r>
            <a:br>
              <a:rPr lang="en-US" altLang="ja-JP">
                <a:solidFill>
                  <a:srgbClr val="FFFFFF"/>
                </a:solidFill>
              </a:rPr>
            </a:br>
            <a:r>
              <a:rPr lang="en-US" altLang="ja-JP">
                <a:solidFill>
                  <a:srgbClr val="FFFFFF"/>
                </a:solidFill>
              </a:rPr>
              <a:t>531</a:t>
            </a:r>
          </a:p>
        </p:txBody>
      </p:sp>
      <p:sp>
        <p:nvSpPr>
          <p:cNvPr id="84" name="Text Box 44"/>
          <p:cNvSpPr txBox="1">
            <a:spLocks noChangeArrowheads="1"/>
          </p:cNvSpPr>
          <p:nvPr/>
        </p:nvSpPr>
        <p:spPr bwMode="auto">
          <a:xfrm>
            <a:off x="1828800" y="4632325"/>
            <a:ext cx="1030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ysClr val="window" lastClr="FFFFFF"/>
                </a:solidFill>
              </a:rPr>
              <a:t>OSRAM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ysClr val="window" lastClr="FFFFFF"/>
                </a:solidFill>
              </a:rPr>
              <a:t>524</a:t>
            </a:r>
          </a:p>
        </p:txBody>
      </p:sp>
      <p:sp>
        <p:nvSpPr>
          <p:cNvPr id="85" name="橢圓 10"/>
          <p:cNvSpPr>
            <a:spLocks noChangeArrowheads="1"/>
          </p:cNvSpPr>
          <p:nvPr/>
        </p:nvSpPr>
        <p:spPr bwMode="auto">
          <a:xfrm>
            <a:off x="7734300" y="1522413"/>
            <a:ext cx="152400" cy="152400"/>
          </a:xfrm>
          <a:prstGeom prst="ellipse">
            <a:avLst/>
          </a:prstGeom>
          <a:solidFill>
            <a:srgbClr val="FFC000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 eaLnBrk="0" hangingPunct="0"/>
            <a:endParaRPr lang="zh-TW" altLang="en-US" sz="2400" b="1">
              <a:solidFill>
                <a:srgbClr val="FFC000"/>
              </a:solidFill>
              <a:latin typeface="Times" charset="0"/>
              <a:ea typeface="新細明體" pitchFamily="18" charset="-120"/>
            </a:endParaRPr>
          </a:p>
        </p:txBody>
      </p:sp>
      <p:sp>
        <p:nvSpPr>
          <p:cNvPr id="86" name="矩形 32"/>
          <p:cNvSpPr>
            <a:spLocks noChangeArrowheads="1"/>
          </p:cNvSpPr>
          <p:nvPr/>
        </p:nvSpPr>
        <p:spPr bwMode="auto">
          <a:xfrm rot="2687713">
            <a:off x="7461250" y="1984375"/>
            <a:ext cx="107950" cy="107950"/>
          </a:xfrm>
          <a:prstGeom prst="rect">
            <a:avLst/>
          </a:prstGeom>
          <a:solidFill>
            <a:srgbClr val="FFCC00"/>
          </a:solidFill>
          <a:ln w="25400" algn="ctr">
            <a:solidFill>
              <a:srgbClr val="FFC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/>
            <a:endParaRPr lang="zh-TW" altLang="en-US" sz="2800">
              <a:solidFill>
                <a:srgbClr val="FFFFFF"/>
              </a:solidFill>
              <a:latin typeface="Times" charset="0"/>
              <a:ea typeface="新細明體" pitchFamily="18" charset="-120"/>
            </a:endParaRPr>
          </a:p>
        </p:txBody>
      </p:sp>
      <p:sp>
        <p:nvSpPr>
          <p:cNvPr id="87" name="テキスト ボックス 28"/>
          <p:cNvSpPr txBox="1">
            <a:spLocks noChangeArrowheads="1"/>
          </p:cNvSpPr>
          <p:nvPr/>
        </p:nvSpPr>
        <p:spPr bwMode="auto">
          <a:xfrm>
            <a:off x="7535863" y="9906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kumimoji="1" lang="en-US" altLang="ja-JP">
                <a:solidFill>
                  <a:srgbClr val="FF0000"/>
                </a:solidFill>
              </a:rPr>
              <a:t>Kaai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88" name="テキスト ボックス 28"/>
          <p:cNvSpPr txBox="1">
            <a:spLocks noChangeArrowheads="1"/>
          </p:cNvSpPr>
          <p:nvPr/>
        </p:nvSpPr>
        <p:spPr bwMode="auto">
          <a:xfrm>
            <a:off x="7854950" y="1412875"/>
            <a:ext cx="83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kumimoji="1" lang="en-US" altLang="ja-JP" b="1">
                <a:solidFill>
                  <a:srgbClr val="FFC000"/>
                </a:solidFill>
              </a:rPr>
              <a:t>UCSB</a:t>
            </a:r>
            <a:endParaRPr kumimoji="1" lang="ja-JP" altLang="en-US" b="1">
              <a:solidFill>
                <a:srgbClr val="FFC000"/>
              </a:solidFill>
            </a:endParaRPr>
          </a:p>
        </p:txBody>
      </p:sp>
      <p:grpSp>
        <p:nvGrpSpPr>
          <p:cNvPr id="2" name="群組 88"/>
          <p:cNvGrpSpPr>
            <a:grpSpLocks/>
          </p:cNvGrpSpPr>
          <p:nvPr/>
        </p:nvGrpSpPr>
        <p:grpSpPr bwMode="auto">
          <a:xfrm>
            <a:off x="1652588" y="779463"/>
            <a:ext cx="2919412" cy="1049337"/>
            <a:chOff x="1676400" y="990600"/>
            <a:chExt cx="2919412" cy="1049337"/>
          </a:xfrm>
        </p:grpSpPr>
        <p:sp>
          <p:nvSpPr>
            <p:cNvPr id="90" name="矩形 89"/>
            <p:cNvSpPr/>
            <p:nvPr/>
          </p:nvSpPr>
          <p:spPr>
            <a:xfrm>
              <a:off x="1676400" y="1128712"/>
              <a:ext cx="2919412" cy="8382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914400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grpSp>
          <p:nvGrpSpPr>
            <p:cNvPr id="3" name="群組 49"/>
            <p:cNvGrpSpPr>
              <a:grpSpLocks/>
            </p:cNvGrpSpPr>
            <p:nvPr/>
          </p:nvGrpSpPr>
          <p:grpSpPr bwMode="auto">
            <a:xfrm>
              <a:off x="1752600" y="990600"/>
              <a:ext cx="2767012" cy="1049337"/>
              <a:chOff x="1881188" y="1052513"/>
              <a:chExt cx="2767012" cy="1049337"/>
            </a:xfrm>
          </p:grpSpPr>
          <p:sp>
            <p:nvSpPr>
              <p:cNvPr id="92" name="文字方塊 11"/>
              <p:cNvSpPr txBox="1">
                <a:spLocks noChangeArrowheads="1"/>
              </p:cNvSpPr>
              <p:nvPr/>
            </p:nvSpPr>
            <p:spPr bwMode="auto">
              <a:xfrm>
                <a:off x="2189163" y="1644650"/>
                <a:ext cx="2433637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914400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TW" sz="2400" b="1" kern="0">
                    <a:solidFill>
                      <a:srgbClr val="00B050"/>
                    </a:solidFill>
                    <a:latin typeface="Calibri" pitchFamily="34" charset="0"/>
                    <a:ea typeface="PMingLiU" pitchFamily="18" charset="-120"/>
                  </a:rPr>
                  <a:t>Semipolar (20-21)</a:t>
                </a:r>
              </a:p>
            </p:txBody>
          </p:sp>
          <p:sp>
            <p:nvSpPr>
              <p:cNvPr id="93" name="文字方塊 12"/>
              <p:cNvSpPr txBox="1">
                <a:spLocks noChangeArrowheads="1"/>
              </p:cNvSpPr>
              <p:nvPr/>
            </p:nvSpPr>
            <p:spPr bwMode="auto">
              <a:xfrm>
                <a:off x="2170113" y="1052513"/>
                <a:ext cx="111125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914400" eaLnBrk="0" hangingPunct="0"/>
                <a:r>
                  <a:rPr lang="en-US" altLang="zh-TW" sz="2400" b="1">
                    <a:solidFill>
                      <a:srgbClr val="C00000"/>
                    </a:solidFill>
                    <a:latin typeface="Calibri" pitchFamily="34" charset="0"/>
                    <a:ea typeface="新細明體" pitchFamily="18" charset="-120"/>
                  </a:rPr>
                  <a:t>c-plane</a:t>
                </a:r>
                <a:endParaRPr lang="zh-TW" altLang="en-US" sz="2400" b="1">
                  <a:solidFill>
                    <a:srgbClr val="C00000"/>
                  </a:solidFill>
                  <a:latin typeface="Calibri" pitchFamily="34" charset="0"/>
                  <a:ea typeface="新細明體" pitchFamily="18" charset="-120"/>
                </a:endParaRPr>
              </a:p>
            </p:txBody>
          </p:sp>
          <p:sp>
            <p:nvSpPr>
              <p:cNvPr id="94" name="文字方塊 13"/>
              <p:cNvSpPr txBox="1">
                <a:spLocks noChangeArrowheads="1"/>
              </p:cNvSpPr>
              <p:nvPr/>
            </p:nvSpPr>
            <p:spPr bwMode="auto">
              <a:xfrm>
                <a:off x="2160588" y="1352550"/>
                <a:ext cx="2487612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914400" eaLnBrk="0" hangingPunct="0"/>
                <a:r>
                  <a:rPr lang="en-US" altLang="zh-TW" sz="2400" b="1">
                    <a:solidFill>
                      <a:srgbClr val="00B0F0"/>
                    </a:solidFill>
                    <a:latin typeface="Calibri" pitchFamily="34" charset="0"/>
                    <a:ea typeface="新細明體" pitchFamily="18" charset="-120"/>
                  </a:rPr>
                  <a:t>Nonpolar m-plane</a:t>
                </a:r>
                <a:endParaRPr lang="zh-TW" altLang="en-US" sz="2400" b="1">
                  <a:solidFill>
                    <a:srgbClr val="00B0F0"/>
                  </a:solidFill>
                  <a:latin typeface="Calibri" pitchFamily="34" charset="0"/>
                  <a:ea typeface="新細明體" pitchFamily="18" charset="-120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>
              <a:xfrm>
                <a:off x="2093913" y="1236663"/>
                <a:ext cx="114300" cy="123825"/>
              </a:xfrm>
              <a:prstGeom prst="rect">
                <a:avLst/>
              </a:prstGeom>
              <a:solidFill>
                <a:srgbClr val="54A838">
                  <a:lumMod val="75000"/>
                </a:srgbClr>
              </a:solidFill>
              <a:ln w="25400" cap="flat" cmpd="sng" algn="ctr">
                <a:solidFill>
                  <a:srgbClr val="54A838">
                    <a:lumMod val="75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>
                  <a:solidFill>
                    <a:srgbClr val="FFFFFF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96" name="矩形 95"/>
              <p:cNvSpPr>
                <a:spLocks noChangeArrowheads="1"/>
              </p:cNvSpPr>
              <p:nvPr/>
            </p:nvSpPr>
            <p:spPr bwMode="auto">
              <a:xfrm rot="2687713">
                <a:off x="2095500" y="1531938"/>
                <a:ext cx="93663" cy="96837"/>
              </a:xfrm>
              <a:prstGeom prst="rect">
                <a:avLst/>
              </a:prstGeom>
              <a:solidFill>
                <a:srgbClr val="FFC000"/>
              </a:solidFill>
              <a:ln w="25400" algn="ctr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>
                  <a:solidFill>
                    <a:srgbClr val="FFFFFF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97" name="橢圓 96"/>
              <p:cNvSpPr/>
              <p:nvPr/>
            </p:nvSpPr>
            <p:spPr>
              <a:xfrm>
                <a:off x="1881188" y="1795463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FFC000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>
                  <a:solidFill>
                    <a:srgbClr val="FFFFFF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98" name="矩形 32"/>
              <p:cNvSpPr>
                <a:spLocks noChangeArrowheads="1"/>
              </p:cNvSpPr>
              <p:nvPr/>
            </p:nvSpPr>
            <p:spPr bwMode="auto">
              <a:xfrm rot="2687713">
                <a:off x="1919288" y="1541463"/>
                <a:ext cx="93662" cy="96837"/>
              </a:xfrm>
              <a:prstGeom prst="rect">
                <a:avLst/>
              </a:prstGeom>
              <a:solidFill>
                <a:srgbClr val="0000FF"/>
              </a:solidFill>
              <a:ln w="25400" algn="ctr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>
                  <a:solidFill>
                    <a:srgbClr val="FFFFFF"/>
                  </a:solidFill>
                  <a:latin typeface="Calibri" pitchFamily="34" charset="0"/>
                  <a:ea typeface="新細明體" pitchFamily="18" charset="-120"/>
                </a:endParaRPr>
              </a:p>
            </p:txBody>
          </p:sp>
          <p:sp>
            <p:nvSpPr>
              <p:cNvPr id="99" name="矩形 31"/>
              <p:cNvSpPr>
                <a:spLocks noChangeArrowheads="1"/>
              </p:cNvSpPr>
              <p:nvPr/>
            </p:nvSpPr>
            <p:spPr bwMode="auto">
              <a:xfrm>
                <a:off x="1917700" y="1231900"/>
                <a:ext cx="114300" cy="123825"/>
              </a:xfrm>
              <a:prstGeom prst="rect">
                <a:avLst/>
              </a:prstGeom>
              <a:solidFill>
                <a:srgbClr val="AE2C12"/>
              </a:solidFill>
              <a:ln w="25400" algn="ctr">
                <a:solidFill>
                  <a:srgbClr val="AE2C12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>
                  <a:solidFill>
                    <a:srgbClr val="FFFFFF"/>
                  </a:solidFill>
                  <a:latin typeface="Calibri" pitchFamily="34" charset="0"/>
                  <a:ea typeface="新細明體" pitchFamily="18" charset="-120"/>
                </a:endParaRPr>
              </a:p>
            </p:txBody>
          </p:sp>
          <p:sp>
            <p:nvSpPr>
              <p:cNvPr id="100" name="橢圓 10"/>
              <p:cNvSpPr>
                <a:spLocks noChangeArrowheads="1"/>
              </p:cNvSpPr>
              <p:nvPr/>
            </p:nvSpPr>
            <p:spPr bwMode="auto">
              <a:xfrm>
                <a:off x="2081213" y="1795463"/>
                <a:ext cx="152400" cy="152400"/>
              </a:xfrm>
              <a:prstGeom prst="ellipse">
                <a:avLst/>
              </a:prstGeom>
              <a:solidFill>
                <a:srgbClr val="FFC000"/>
              </a:solidFill>
              <a:ln w="254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 defTabSz="914400" eaLnBrk="0" hangingPunct="0"/>
                <a:endParaRPr lang="zh-TW" altLang="en-US" sz="2400" b="1">
                  <a:solidFill>
                    <a:srgbClr val="FFC000"/>
                  </a:solidFill>
                  <a:latin typeface="Times" charset="0"/>
                  <a:ea typeface="新細明體" pitchFamily="18" charset="-120"/>
                </a:endParaRPr>
              </a:p>
            </p:txBody>
          </p:sp>
        </p:grpSp>
      </p:grpSp>
      <p:sp>
        <p:nvSpPr>
          <p:cNvPr id="101" name="矩形 32"/>
          <p:cNvSpPr>
            <a:spLocks noChangeArrowheads="1"/>
          </p:cNvSpPr>
          <p:nvPr/>
        </p:nvSpPr>
        <p:spPr bwMode="auto">
          <a:xfrm rot="2687713">
            <a:off x="7337425" y="2651125"/>
            <a:ext cx="107950" cy="107950"/>
          </a:xfrm>
          <a:prstGeom prst="rect">
            <a:avLst/>
          </a:prstGeom>
          <a:solidFill>
            <a:srgbClr val="FFCC00"/>
          </a:solidFill>
          <a:ln w="25400" algn="ctr">
            <a:solidFill>
              <a:srgbClr val="FFC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/>
            <a:endParaRPr lang="zh-TW" altLang="en-US" sz="2800">
              <a:solidFill>
                <a:srgbClr val="FFFFFF"/>
              </a:solidFill>
              <a:latin typeface="Times" charset="0"/>
              <a:ea typeface="新細明體" pitchFamily="18" charset="-120"/>
            </a:endParaRPr>
          </a:p>
        </p:txBody>
      </p:sp>
      <p:sp>
        <p:nvSpPr>
          <p:cNvPr id="102" name="Text Box 50"/>
          <p:cNvSpPr txBox="1">
            <a:spLocks noChangeArrowheads="1"/>
          </p:cNvSpPr>
          <p:nvPr/>
        </p:nvSpPr>
        <p:spPr bwMode="auto">
          <a:xfrm>
            <a:off x="4391025" y="59404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103" name="Text Box 51"/>
          <p:cNvSpPr txBox="1">
            <a:spLocks noChangeArrowheads="1"/>
          </p:cNvSpPr>
          <p:nvPr/>
        </p:nvSpPr>
        <p:spPr bwMode="auto">
          <a:xfrm>
            <a:off x="2819400" y="5949950"/>
            <a:ext cx="6327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rgbClr val="000000"/>
                </a:solidFill>
              </a:rPr>
              <a:t>Courtesy of APEX, OSRAM web-site, Nikkei Tech-on, SPIE.</a:t>
            </a:r>
          </a:p>
        </p:txBody>
      </p:sp>
      <p:sp>
        <p:nvSpPr>
          <p:cNvPr id="6181" name="Text Box 52"/>
          <p:cNvSpPr txBox="1">
            <a:spLocks noChangeArrowheads="1"/>
          </p:cNvSpPr>
          <p:nvPr/>
        </p:nvSpPr>
        <p:spPr bwMode="auto">
          <a:xfrm>
            <a:off x="7467600" y="1136650"/>
            <a:ext cx="41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ja-JP" altLang="en-US">
                <a:solidFill>
                  <a:srgbClr val="FF0000"/>
                </a:solidFill>
                <a:cs typeface="Arial" pitchFamily="34" charset="0"/>
              </a:rPr>
              <a:t>▲</a:t>
            </a:r>
          </a:p>
        </p:txBody>
      </p:sp>
      <p:pic>
        <p:nvPicPr>
          <p:cNvPr id="6182" name="Picture 5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625" y="4681538"/>
            <a:ext cx="17272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Text Box 45"/>
          <p:cNvSpPr txBox="1">
            <a:spLocks noChangeArrowheads="1"/>
          </p:cNvSpPr>
          <p:nvPr/>
        </p:nvSpPr>
        <p:spPr bwMode="auto">
          <a:xfrm>
            <a:off x="5435600" y="5121275"/>
            <a:ext cx="8794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ysClr val="window" lastClr="FFFFFF"/>
                </a:solidFill>
              </a:rPr>
              <a:t>UCSB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000" kern="0" dirty="0" err="1">
                <a:solidFill>
                  <a:sysClr val="window" lastClr="FFFFFF"/>
                </a:solidFill>
              </a:rPr>
              <a:t>InGaN</a:t>
            </a:r>
            <a:r>
              <a:rPr lang="en-US" altLang="ja-JP" sz="1000" kern="0" dirty="0">
                <a:solidFill>
                  <a:sysClr val="window" lastClr="FFFFFF"/>
                </a:solidFill>
              </a:rPr>
              <a:t>/</a:t>
            </a:r>
            <a:r>
              <a:rPr lang="en-US" altLang="ja-JP" sz="1000" kern="0" dirty="0" err="1">
                <a:solidFill>
                  <a:sysClr val="window" lastClr="FFFFFF"/>
                </a:solidFill>
              </a:rPr>
              <a:t>GaN</a:t>
            </a:r>
            <a:r>
              <a:rPr lang="en-US" altLang="ja-JP" sz="1000" kern="0" dirty="0">
                <a:solidFill>
                  <a:sysClr val="window" lastClr="FFFFFF"/>
                </a:solidFill>
              </a:rPr>
              <a:t> </a:t>
            </a:r>
            <a:br>
              <a:rPr lang="en-US" altLang="ja-JP" sz="1000" kern="0" dirty="0">
                <a:solidFill>
                  <a:sysClr val="window" lastClr="FFFFFF"/>
                </a:solidFill>
              </a:rPr>
            </a:br>
            <a:r>
              <a:rPr lang="en-US" altLang="ja-JP" sz="1000" kern="0" dirty="0">
                <a:solidFill>
                  <a:sysClr val="window" lastClr="FFFFFF"/>
                </a:solidFill>
              </a:rPr>
              <a:t>waveguide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ysClr val="window" lastClr="FFFFFF"/>
                </a:solidFill>
              </a:rPr>
              <a:t>516</a:t>
            </a:r>
          </a:p>
        </p:txBody>
      </p:sp>
      <p:sp>
        <p:nvSpPr>
          <p:cNvPr id="107" name="文字方塊 30"/>
          <p:cNvSpPr txBox="1">
            <a:spLocks noChangeArrowheads="1"/>
          </p:cNvSpPr>
          <p:nvPr/>
        </p:nvSpPr>
        <p:spPr bwMode="auto">
          <a:xfrm rot="16200000">
            <a:off x="7366794" y="4090194"/>
            <a:ext cx="806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altLang="zh-TW" sz="24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2010</a:t>
            </a:r>
            <a:endParaRPr lang="zh-TW" altLang="en-US" sz="2400">
              <a:solidFill>
                <a:srgbClr val="000000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7696200" y="1295400"/>
            <a:ext cx="107950" cy="10795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9" name="テキスト ボックス 29"/>
          <p:cNvSpPr txBox="1">
            <a:spLocks noChangeArrowheads="1"/>
          </p:cNvSpPr>
          <p:nvPr/>
        </p:nvSpPr>
        <p:spPr bwMode="auto">
          <a:xfrm>
            <a:off x="7772400" y="1214438"/>
            <a:ext cx="914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kumimoji="1" lang="en-US" altLang="ja-JP">
                <a:solidFill>
                  <a:srgbClr val="00B050"/>
                </a:solidFill>
              </a:rPr>
              <a:t>Osram</a:t>
            </a:r>
            <a:endParaRPr kumimoji="1" lang="ja-JP" altLang="en-US">
              <a:solidFill>
                <a:srgbClr val="00B050"/>
              </a:solidFill>
            </a:endParaRPr>
          </a:p>
        </p:txBody>
      </p:sp>
      <p:pic>
        <p:nvPicPr>
          <p:cNvPr id="618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15200" y="4640263"/>
            <a:ext cx="16002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Text Box 47"/>
          <p:cNvSpPr txBox="1">
            <a:spLocks noChangeArrowheads="1"/>
          </p:cNvSpPr>
          <p:nvPr/>
        </p:nvSpPr>
        <p:spPr bwMode="auto">
          <a:xfrm>
            <a:off x="7315200" y="4687888"/>
            <a:ext cx="76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 err="1">
                <a:solidFill>
                  <a:sysClr val="window" lastClr="FFFFFF"/>
                </a:solidFill>
              </a:rPr>
              <a:t>Kaai</a:t>
            </a:r>
            <a:endParaRPr lang="en-US" altLang="ja-JP" kern="0" dirty="0">
              <a:solidFill>
                <a:sysClr val="window" lastClr="FFFFFF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kern="0" dirty="0">
                <a:solidFill>
                  <a:sysClr val="window" lastClr="FFFFFF"/>
                </a:solidFill>
              </a:rPr>
              <a:t>525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-23813" y="0"/>
            <a:ext cx="9167813" cy="838200"/>
          </a:xfrm>
          <a:prstGeom prst="rect">
            <a:avLst/>
          </a:prstGeom>
        </p:spPr>
        <p:txBody>
          <a:bodyPr lIns="91440" rIns="91440" bIns="45720" anchor="t"/>
          <a:lstStyle/>
          <a:p>
            <a:pPr eaLnBrk="1" hangingPunct="1"/>
            <a:r>
              <a:rPr lang="en-US" altLang="ja-JP" smtClean="0">
                <a:ea typeface="ＭＳ Ｐゴシック" charset="-128"/>
              </a:rPr>
              <a:t>Semipolar (20-21) Green LD (516 nm)</a:t>
            </a:r>
            <a:br>
              <a:rPr lang="en-US" altLang="ja-JP" smtClean="0">
                <a:ea typeface="ＭＳ Ｐゴシック" charset="-128"/>
              </a:rPr>
            </a:br>
            <a:r>
              <a:rPr lang="en-US" altLang="ja-JP" smtClean="0">
                <a:ea typeface="ＭＳ Ｐゴシック" charset="-128"/>
              </a:rPr>
              <a:t>by InGaN-waveguide/GaN cladding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 cstate="print"/>
          <a:srcRect t="7912"/>
          <a:stretch>
            <a:fillRect/>
          </a:stretch>
        </p:blipFill>
        <p:spPr bwMode="auto">
          <a:xfrm>
            <a:off x="4648200" y="12954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143000"/>
            <a:ext cx="4572000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7400" y="3962400"/>
            <a:ext cx="2006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0763" y="4695825"/>
            <a:ext cx="2103437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正方形/長方形 13"/>
          <p:cNvSpPr>
            <a:spLocks noChangeArrowheads="1"/>
          </p:cNvSpPr>
          <p:nvPr/>
        </p:nvSpPr>
        <p:spPr bwMode="auto">
          <a:xfrm>
            <a:off x="6116638" y="6488113"/>
            <a:ext cx="3027362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rgbClr val="FF0000"/>
                </a:solidFill>
                <a:ea typeface="ＭＳ Ｐゴシック" charset="-128"/>
              </a:rPr>
              <a:t>TEM courtesy: Dr. Feng Wu</a:t>
            </a:r>
            <a:endParaRPr lang="en-US" altLang="ja-JP" i="1">
              <a:solidFill>
                <a:srgbClr val="FF0000"/>
              </a:solidFill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Youda\Desktop\laser projector pictures\laser-tv_mitsubish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21250" y="865188"/>
            <a:ext cx="3765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C:\Documents and Settings\Youda\Desktop\laser projector pictures\picop-Motorola1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29200" y="4038600"/>
            <a:ext cx="33813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26"/>
          <p:cNvGrpSpPr>
            <a:grpSpLocks/>
          </p:cNvGrpSpPr>
          <p:nvPr/>
        </p:nvGrpSpPr>
        <p:grpSpPr bwMode="auto">
          <a:xfrm>
            <a:off x="457200" y="1447800"/>
            <a:ext cx="4114800" cy="3883025"/>
            <a:chOff x="533400" y="1066800"/>
            <a:chExt cx="3429000" cy="3429000"/>
          </a:xfrm>
        </p:grpSpPr>
        <p:pic>
          <p:nvPicPr>
            <p:cNvPr id="33806" name="Picture 5" descr="C:\Documents and Settings\Youda\Desktop\laser projector pictures\CIE1931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33400" y="1066800"/>
              <a:ext cx="342900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等腰三角形 7"/>
            <p:cNvSpPr/>
            <p:nvPr/>
          </p:nvSpPr>
          <p:spPr>
            <a:xfrm rot="19972204">
              <a:off x="701411" y="2196716"/>
              <a:ext cx="2180167" cy="1397675"/>
            </a:xfrm>
            <a:prstGeom prst="triangle">
              <a:avLst>
                <a:gd name="adj" fmla="val 6644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ea typeface="PMingLiU" pitchFamily="18" charset="-120"/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20026393">
              <a:off x="587640" y="1340167"/>
              <a:ext cx="2283354" cy="2488338"/>
            </a:xfrm>
            <a:prstGeom prst="triangle">
              <a:avLst>
                <a:gd name="adj" fmla="val 55118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ea typeface="PMingLiU" pitchFamily="18" charset="-120"/>
              </a:endParaRPr>
            </a:p>
          </p:txBody>
        </p:sp>
        <p:cxnSp>
          <p:nvCxnSpPr>
            <p:cNvPr id="13" name="直線單箭頭接點 12"/>
            <p:cNvCxnSpPr>
              <a:stCxn id="33810" idx="2"/>
              <a:endCxn id="9" idx="5"/>
            </p:cNvCxnSpPr>
            <p:nvPr/>
          </p:nvCxnSpPr>
          <p:spPr>
            <a:xfrm rot="5400000">
              <a:off x="2301589" y="1886523"/>
              <a:ext cx="395330" cy="41010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10" name="文字方塊 16"/>
            <p:cNvSpPr txBox="1">
              <a:spLocks noChangeArrowheads="1"/>
            </p:cNvSpPr>
            <p:nvPr/>
          </p:nvSpPr>
          <p:spPr bwMode="auto">
            <a:xfrm>
              <a:off x="2362200" y="15240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Calibri" pitchFamily="34" charset="0"/>
                  <a:ea typeface="PMingLiU" pitchFamily="18" charset="-120"/>
                </a:rPr>
                <a:t>Laser</a:t>
              </a:r>
              <a:endParaRPr lang="zh-TW" altLang="en-US" b="1">
                <a:solidFill>
                  <a:schemeClr val="bg1"/>
                </a:solidFill>
                <a:latin typeface="Calibri" pitchFamily="34" charset="0"/>
                <a:ea typeface="PMingLiU" pitchFamily="18" charset="-120"/>
              </a:endParaRPr>
            </a:p>
          </p:txBody>
        </p:sp>
        <p:cxnSp>
          <p:nvCxnSpPr>
            <p:cNvPr id="18" name="直線單箭頭接點 17"/>
            <p:cNvCxnSpPr>
              <a:stCxn id="33812" idx="0"/>
              <a:endCxn id="8" idx="3"/>
            </p:cNvCxnSpPr>
            <p:nvPr/>
          </p:nvCxnSpPr>
          <p:spPr>
            <a:xfrm rot="16200000" flipV="1">
              <a:off x="2228455" y="3526941"/>
              <a:ext cx="549537" cy="182563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12" name="文字方塊 20"/>
            <p:cNvSpPr txBox="1">
              <a:spLocks noChangeArrowheads="1"/>
            </p:cNvSpPr>
            <p:nvPr/>
          </p:nvSpPr>
          <p:spPr bwMode="auto">
            <a:xfrm>
              <a:off x="2311400" y="3892865"/>
              <a:ext cx="567036" cy="326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Calibri" pitchFamily="34" charset="0"/>
                  <a:ea typeface="PMingLiU" pitchFamily="18" charset="-120"/>
                </a:rPr>
                <a:t>NTSC</a:t>
              </a:r>
              <a:endParaRPr lang="zh-TW" altLang="en-US" b="1">
                <a:solidFill>
                  <a:schemeClr val="bg1"/>
                </a:solidFill>
                <a:latin typeface="Calibri" pitchFamily="34" charset="0"/>
                <a:ea typeface="PMingLiU" pitchFamily="18" charset="-120"/>
              </a:endParaRPr>
            </a:p>
          </p:txBody>
        </p:sp>
      </p:grpSp>
      <p:sp>
        <p:nvSpPr>
          <p:cNvPr id="33797" name="標題 27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mtClean="0">
                <a:ea typeface="PMingLiU" pitchFamily="18" charset="-120"/>
              </a:rPr>
              <a:t>Next generation display</a:t>
            </a:r>
            <a:endParaRPr lang="zh-TW" altLang="en-US" smtClean="0">
              <a:ea typeface="PMingLiU" pitchFamily="18" charset="-120"/>
            </a:endParaRPr>
          </a:p>
        </p:txBody>
      </p:sp>
      <p:sp>
        <p:nvSpPr>
          <p:cNvPr id="33798" name="文字方塊 9"/>
          <p:cNvSpPr txBox="1">
            <a:spLocks noChangeArrowheads="1"/>
          </p:cNvSpPr>
          <p:nvPr/>
        </p:nvSpPr>
        <p:spPr bwMode="auto">
          <a:xfrm>
            <a:off x="6000750" y="77470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Calibri" pitchFamily="34" charset="0"/>
                <a:ea typeface="PMingLiU" pitchFamily="18" charset="-120"/>
              </a:rPr>
              <a:t>Mitsubishi, 2009</a:t>
            </a:r>
            <a:endParaRPr lang="zh-TW" altLang="en-US" b="1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799" name="矩形 14"/>
          <p:cNvSpPr>
            <a:spLocks noChangeArrowheads="1"/>
          </p:cNvSpPr>
          <p:nvPr/>
        </p:nvSpPr>
        <p:spPr bwMode="auto">
          <a:xfrm>
            <a:off x="152400" y="5410200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200">
                <a:latin typeface="Calibri" pitchFamily="34" charset="0"/>
                <a:ea typeface="PMingLiU" pitchFamily="18" charset="-120"/>
                <a:hlinkClick r:id="rId6"/>
              </a:rPr>
              <a:t>Ref: http://www.gis.zcu.cz/studium/pok/Materialy/Book/ar03s01.html</a:t>
            </a:r>
            <a:endParaRPr lang="zh-TW" altLang="en-US" sz="1200"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0" name="文字方塊 10"/>
          <p:cNvSpPr txBox="1">
            <a:spLocks noChangeArrowheads="1"/>
          </p:cNvSpPr>
          <p:nvPr/>
        </p:nvSpPr>
        <p:spPr bwMode="auto">
          <a:xfrm>
            <a:off x="5105400" y="5562600"/>
            <a:ext cx="1933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Calibri" pitchFamily="34" charset="0"/>
                <a:ea typeface="PMingLiU" pitchFamily="18" charset="-120"/>
              </a:rPr>
              <a:t>Microvision , 2007</a:t>
            </a:r>
            <a:endParaRPr lang="zh-TW" altLang="en-US" b="1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1" name="文字方塊 18"/>
          <p:cNvSpPr txBox="1">
            <a:spLocks noChangeArrowheads="1"/>
          </p:cNvSpPr>
          <p:nvPr/>
        </p:nvSpPr>
        <p:spPr bwMode="auto">
          <a:xfrm>
            <a:off x="4953000" y="3657600"/>
            <a:ext cx="3486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Calibri" pitchFamily="34" charset="0"/>
                <a:ea typeface="PMingLiU" pitchFamily="18" charset="-120"/>
                <a:hlinkClick r:id="rId7"/>
              </a:rPr>
              <a:t>Ref: http://www.mitsubishi-tv.com/product/L65A90/</a:t>
            </a:r>
            <a:endParaRPr lang="zh-TW" altLang="en-US" sz="1200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2" name="文字方塊 19"/>
          <p:cNvSpPr txBox="1">
            <a:spLocks noChangeArrowheads="1"/>
          </p:cNvSpPr>
          <p:nvPr/>
        </p:nvSpPr>
        <p:spPr bwMode="auto">
          <a:xfrm>
            <a:off x="4924425" y="5867400"/>
            <a:ext cx="3228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Calibri" pitchFamily="34" charset="0"/>
                <a:ea typeface="PMingLiU" pitchFamily="18" charset="-120"/>
                <a:hlinkClick r:id="rId7"/>
              </a:rPr>
              <a:t>Ref: </a:t>
            </a:r>
            <a:r>
              <a:rPr lang="en-US" altLang="zh-TW" sz="1200">
                <a:latin typeface="Calibri" pitchFamily="34" charset="0"/>
                <a:ea typeface="PMingLiU" pitchFamily="18" charset="-120"/>
                <a:hlinkClick r:id="rId8"/>
              </a:rPr>
              <a:t>http://www.engadget.com/tag/microvision</a:t>
            </a:r>
            <a:r>
              <a:rPr lang="en-US" altLang="zh-TW" sz="1200">
                <a:solidFill>
                  <a:schemeClr val="bg1"/>
                </a:solidFill>
                <a:latin typeface="Calibri" pitchFamily="34" charset="0"/>
                <a:ea typeface="PMingLiU" pitchFamily="18" charset="-120"/>
                <a:hlinkClick r:id="rId7"/>
              </a:rPr>
              <a:t>/</a:t>
            </a:r>
            <a:endParaRPr lang="zh-TW" altLang="en-US" sz="1200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3" name="文字方塊 21"/>
          <p:cNvSpPr txBox="1">
            <a:spLocks noChangeArrowheads="1"/>
          </p:cNvSpPr>
          <p:nvPr/>
        </p:nvSpPr>
        <p:spPr bwMode="auto">
          <a:xfrm>
            <a:off x="3657600" y="3429000"/>
            <a:ext cx="925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Calibri" pitchFamily="34" charset="0"/>
                <a:ea typeface="PMingLiU" pitchFamily="18" charset="-120"/>
              </a:rPr>
              <a:t>InGaAlP</a:t>
            </a:r>
            <a:endParaRPr lang="zh-TW" altLang="en-US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4" name="文字方塊 22"/>
          <p:cNvSpPr txBox="1">
            <a:spLocks noChangeArrowheads="1"/>
          </p:cNvSpPr>
          <p:nvPr/>
        </p:nvSpPr>
        <p:spPr bwMode="auto">
          <a:xfrm>
            <a:off x="533400" y="4876800"/>
            <a:ext cx="590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Calibri" pitchFamily="34" charset="0"/>
                <a:ea typeface="PMingLiU" pitchFamily="18" charset="-120"/>
              </a:rPr>
              <a:t>GaN</a:t>
            </a:r>
            <a:endParaRPr lang="zh-TW" altLang="en-US">
              <a:solidFill>
                <a:schemeClr val="bg1"/>
              </a:solidFill>
              <a:latin typeface="Calibri" pitchFamily="34" charset="0"/>
              <a:ea typeface="PMingLiU" pitchFamily="18" charset="-120"/>
            </a:endParaRPr>
          </a:p>
        </p:txBody>
      </p:sp>
      <p:sp>
        <p:nvSpPr>
          <p:cNvPr id="33805" name="文字方塊 25"/>
          <p:cNvSpPr txBox="1">
            <a:spLocks noChangeArrowheads="1"/>
          </p:cNvSpPr>
          <p:nvPr/>
        </p:nvSpPr>
        <p:spPr bwMode="auto">
          <a:xfrm>
            <a:off x="457200" y="1143000"/>
            <a:ext cx="231775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Calibri" pitchFamily="34" charset="0"/>
                <a:ea typeface="PMingLiU" pitchFamily="18" charset="-120"/>
              </a:rPr>
              <a:t>Nonpolar or polar GaN</a:t>
            </a:r>
            <a:endParaRPr lang="zh-TW" altLang="en-US">
              <a:latin typeface="Calibri" pitchFamily="34" charset="0"/>
              <a:ea typeface="PMingLiU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ChangeArrowheads="1"/>
          </p:cNvSpPr>
          <p:nvPr/>
        </p:nvSpPr>
        <p:spPr bwMode="auto">
          <a:xfrm>
            <a:off x="1350963" y="2813050"/>
            <a:ext cx="7381875" cy="650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3600" b="1"/>
              <a:t>Electronic Device Opportunities        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ChangeArrowheads="1"/>
          </p:cNvSpPr>
          <p:nvPr/>
        </p:nvSpPr>
        <p:spPr bwMode="auto">
          <a:xfrm>
            <a:off x="762000" y="0"/>
            <a:ext cx="69342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ctr"/>
          <a:lstStyle/>
          <a:p>
            <a:pPr algn="ctr"/>
            <a:r>
              <a:rPr lang="en-US" b="1">
                <a:solidFill>
                  <a:srgbClr val="114FFB"/>
                </a:solidFill>
                <a:latin typeface="Book Antiqua" pitchFamily="18" charset="0"/>
              </a:rPr>
              <a:t>WBS MATERIALS COMPARISON</a:t>
            </a:r>
          </a:p>
        </p:txBody>
      </p:sp>
      <p:sp>
        <p:nvSpPr>
          <p:cNvPr id="340995" name="Rectangle 3"/>
          <p:cNvSpPr>
            <a:spLocks noChangeArrowheads="1"/>
          </p:cNvSpPr>
          <p:nvPr/>
        </p:nvSpPr>
        <p:spPr bwMode="auto">
          <a:xfrm>
            <a:off x="609600" y="914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342900" indent="-342900" algn="ctr">
              <a:spcBef>
                <a:spcPct val="20000"/>
              </a:spcBef>
            </a:pPr>
            <a:endParaRPr lang="en-US" sz="2000">
              <a:latin typeface="Helvetica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800" u="sng">
              <a:latin typeface="Helvetic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Helvetica" pitchFamily="34" charset="0"/>
              </a:rPr>
              <a:t>    Material     	</a:t>
            </a:r>
            <a:r>
              <a:rPr lang="en-US" b="1">
                <a:latin typeface="Symbol" pitchFamily="18" charset="2"/>
              </a:rPr>
              <a:t></a:t>
            </a:r>
            <a:r>
              <a:rPr lang="en-US" sz="1800" b="1">
                <a:latin typeface="Symbol" pitchFamily="18" charset="2"/>
              </a:rPr>
              <a:t></a:t>
            </a:r>
            <a:r>
              <a:rPr lang="en-US" b="1">
                <a:latin typeface="Symbol" pitchFamily="18" charset="2"/>
              </a:rPr>
              <a:t></a:t>
            </a:r>
            <a:r>
              <a:rPr lang="en-US" sz="1800" b="1">
                <a:latin typeface="Helvetica" pitchFamily="34" charset="0"/>
              </a:rPr>
              <a:t>            Eg      	  BFOM      JFM      Tmax</a:t>
            </a:r>
            <a:endParaRPr lang="en-US" sz="1800" u="sng">
              <a:latin typeface="Helvetica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sz="1800" b="1">
                <a:latin typeface="Helvetica" pitchFamily="34" charset="0"/>
              </a:rPr>
              <a:t>                                     		Ratio      Ratio</a:t>
            </a:r>
            <a:endParaRPr lang="en-US" sz="2000">
              <a:latin typeface="Helvetic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Si                  1300       11.4        1.1         1.0       1.0       300 C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GaAs             5000      13.1        1.4          9.6      3.5       460</a:t>
            </a:r>
            <a:r>
              <a:rPr lang="en-US" sz="2000" baseline="30000">
                <a:latin typeface="Helvetica" pitchFamily="34" charset="0"/>
              </a:rPr>
              <a:t> </a:t>
            </a:r>
            <a:r>
              <a:rPr lang="en-US" sz="2000">
                <a:latin typeface="Helvetica" pitchFamily="34" charset="0"/>
              </a:rPr>
              <a:t>C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SiC                260         9.7         2.9          3.1       60       600</a:t>
            </a:r>
            <a:r>
              <a:rPr lang="en-US" sz="2000" baseline="30000">
                <a:latin typeface="Helvetica" pitchFamily="34" charset="0"/>
              </a:rPr>
              <a:t> </a:t>
            </a:r>
            <a:r>
              <a:rPr lang="en-US" sz="2000">
                <a:latin typeface="Helvetica" pitchFamily="34" charset="0"/>
              </a:rPr>
              <a:t>C</a:t>
            </a:r>
          </a:p>
          <a:p>
            <a:pPr marL="342900" indent="-342900">
              <a:spcBef>
                <a:spcPct val="20000"/>
              </a:spcBef>
            </a:pPr>
            <a:endParaRPr lang="en-US" sz="2000">
              <a:latin typeface="Helvetic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Helvetica" pitchFamily="34" charset="0"/>
              </a:rPr>
              <a:t>      GaN              1500       9.5         3.4          24.6     80       700</a:t>
            </a:r>
            <a:r>
              <a:rPr lang="en-US" sz="2000" baseline="30000">
                <a:latin typeface="Helvetica" pitchFamily="34" charset="0"/>
              </a:rPr>
              <a:t> </a:t>
            </a:r>
            <a:r>
              <a:rPr lang="en-US" sz="2000">
                <a:latin typeface="Helvetica" pitchFamily="34" charset="0"/>
              </a:rPr>
              <a:t>C</a:t>
            </a:r>
          </a:p>
          <a:p>
            <a:pPr marL="342900" indent="-342900" algn="ctr">
              <a:spcBef>
                <a:spcPct val="20000"/>
              </a:spcBef>
            </a:pPr>
            <a:endParaRPr lang="en-US" sz="1600">
              <a:latin typeface="Helvetica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en-US" sz="1600">
              <a:latin typeface="Helvetic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>
                <a:latin typeface="Helvetica" pitchFamily="34" charset="0"/>
              </a:rPr>
              <a:t>   		                BFOM    = Balinga’s figure of merit for power transistor performance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>
                <a:latin typeface="Helvetica" pitchFamily="34" charset="0"/>
              </a:rPr>
              <a:t>                                     JFM        = Johnson’s figure of merit for power transistor performance</a:t>
            </a:r>
          </a:p>
          <a:p>
            <a:pPr marL="342900" indent="-342900" algn="ctr"/>
            <a:endParaRPr lang="en-US" sz="1200">
              <a:latin typeface="Helvetica" pitchFamily="34" charset="0"/>
            </a:endParaRPr>
          </a:p>
        </p:txBody>
      </p:sp>
      <p:sp>
        <p:nvSpPr>
          <p:cNvPr id="340996" name="Rectangle 4"/>
          <p:cNvSpPr>
            <a:spLocks noChangeArrowheads="1"/>
          </p:cNvSpPr>
          <p:nvPr/>
        </p:nvSpPr>
        <p:spPr bwMode="auto">
          <a:xfrm>
            <a:off x="6561138" y="6388100"/>
            <a:ext cx="103028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Picture 2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762000"/>
            <a:ext cx="7924800" cy="5791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43043" name="Text Box 3"/>
          <p:cNvSpPr txBox="1">
            <a:spLocks noChangeArrowheads="1"/>
          </p:cNvSpPr>
          <p:nvPr/>
        </p:nvSpPr>
        <p:spPr bwMode="auto">
          <a:xfrm>
            <a:off x="2803525" y="5756275"/>
            <a:ext cx="46751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SiC &gt; 4.5 MV/cm, GaN &gt;2.9MV/cm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5" name="Picture 5" descr="img02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0" y="533400"/>
            <a:ext cx="6096000" cy="4572000"/>
          </a:xfrm>
          <a:prstGeom prst="rect">
            <a:avLst/>
          </a:prstGeom>
          <a:noFill/>
        </p:spPr>
      </p:pic>
      <p:graphicFrame>
        <p:nvGraphicFramePr>
          <p:cNvPr id="384015" name="Group 15"/>
          <p:cNvGraphicFramePr>
            <a:graphicFrameLocks noGrp="1"/>
          </p:cNvGraphicFramePr>
          <p:nvPr/>
        </p:nvGraphicFramePr>
        <p:xfrm>
          <a:off x="228600" y="3276600"/>
          <a:ext cx="9144000" cy="1050925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itchFamily="18" charset="0"/>
                        </a:rPr>
                        <a:t>  </a:t>
                      </a:r>
                      <a:r>
                        <a:rPr kumimoji="0" lang="en-US" sz="3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itchFamily="18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itchFamily="18" charset="0"/>
                        </a:rPr>
                        <a:t>        Johnson’s Figure of Merit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84007" name="Picture 7" descr="$\displaystyle \mathrm{JFOM} = \frac{E^2_\mathrm{B}\cdot v^2_s}{4 \pi^2 },$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24200" y="4495800"/>
            <a:ext cx="2438400" cy="1057275"/>
          </a:xfrm>
          <a:prstGeom prst="rect">
            <a:avLst/>
          </a:prstGeom>
          <a:noFill/>
        </p:spPr>
      </p:pic>
      <p:sp>
        <p:nvSpPr>
          <p:cNvPr id="384016" name="Rectangle 16"/>
          <p:cNvSpPr>
            <a:spLocks noChangeArrowheads="1"/>
          </p:cNvSpPr>
          <p:nvPr/>
        </p:nvSpPr>
        <p:spPr bwMode="auto">
          <a:xfrm>
            <a:off x="1143000" y="5562600"/>
            <a:ext cx="7275513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>
                <a:latin typeface="Times" pitchFamily="18" charset="0"/>
              </a:rPr>
              <a:t>Here </a:t>
            </a:r>
            <a:r>
              <a:rPr lang="en-US">
                <a:latin typeface="Century Schoolbook" pitchFamily="18" charset="0"/>
              </a:rPr>
              <a:t> Eb</a:t>
            </a:r>
            <a:r>
              <a:rPr lang="en-US"/>
              <a:t> is the critical electric field for breakdown in the </a:t>
            </a:r>
          </a:p>
          <a:p>
            <a:r>
              <a:rPr lang="en-US"/>
              <a:t>semiconductor and </a:t>
            </a:r>
            <a:r>
              <a:rPr lang="en-US">
                <a:latin typeface="Century Schoolbook" pitchFamily="18" charset="0"/>
              </a:rPr>
              <a:t> Vs </a:t>
            </a:r>
            <a:r>
              <a:rPr lang="en-US"/>
              <a:t> is the electron saturation velocity</a:t>
            </a:r>
            <a:endParaRPr lang="en-US">
              <a:latin typeface="Century Schoolbook" pitchFamily="18" charset="0"/>
            </a:endParaRPr>
          </a:p>
        </p:txBody>
      </p:sp>
      <p:pic>
        <p:nvPicPr>
          <p:cNvPr id="384017" name="Picture 17" descr="$ E_\mathrm{B}$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1598613" y="3246438"/>
            <a:ext cx="276225" cy="333375"/>
          </a:xfrm>
          <a:prstGeom prst="rect">
            <a:avLst/>
          </a:prstGeom>
          <a:noFill/>
        </p:spPr>
      </p:pic>
      <p:pic>
        <p:nvPicPr>
          <p:cNvPr id="384018" name="Picture 18" descr="$ v_\mathrm{s}$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45338" y="3246438"/>
            <a:ext cx="190500" cy="314325"/>
          </a:xfrm>
          <a:prstGeom prst="rect">
            <a:avLst/>
          </a:prstGeom>
          <a:noFill/>
        </p:spPr>
      </p:pic>
      <p:sp>
        <p:nvSpPr>
          <p:cNvPr id="384020" name="Rectangle 20"/>
          <p:cNvSpPr>
            <a:spLocks noChangeArrowheads="1"/>
          </p:cNvSpPr>
          <p:nvPr/>
        </p:nvSpPr>
        <p:spPr bwMode="auto">
          <a:xfrm>
            <a:off x="914400" y="228600"/>
            <a:ext cx="76200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Transistor Figures of Merit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4" name="Picture 2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7400" y="1295400"/>
            <a:ext cx="7366000" cy="5500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2" name="Picture 2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76300" y="1549400"/>
            <a:ext cx="6667500" cy="4979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ChangeArrowheads="1"/>
          </p:cNvSpPr>
          <p:nvPr/>
        </p:nvSpPr>
        <p:spPr bwMode="auto">
          <a:xfrm>
            <a:off x="1666875" y="1066800"/>
            <a:ext cx="6454775" cy="1117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3200" b="1">
                <a:solidFill>
                  <a:srgbClr val="063DE8"/>
                </a:solidFill>
                <a:latin typeface="Book Antiqua" pitchFamily="18" charset="0"/>
              </a:rPr>
              <a:t>GaN Electronics (HEMT) </a:t>
            </a:r>
          </a:p>
          <a:p>
            <a:r>
              <a:rPr lang="en-US" sz="3200" b="1">
                <a:solidFill>
                  <a:srgbClr val="063DE8"/>
                </a:solidFill>
                <a:latin typeface="Book Antiqua" pitchFamily="18" charset="0"/>
              </a:rPr>
              <a:t>High Eletron Mobility Transitor</a:t>
            </a:r>
          </a:p>
        </p:txBody>
      </p:sp>
      <p:sp>
        <p:nvSpPr>
          <p:cNvPr id="371715" name="Rectangle 3"/>
          <p:cNvSpPr>
            <a:spLocks noChangeArrowheads="1"/>
          </p:cNvSpPr>
          <p:nvPr/>
        </p:nvSpPr>
        <p:spPr bwMode="auto">
          <a:xfrm>
            <a:off x="411163" y="1841500"/>
            <a:ext cx="193675" cy="831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endParaRPr lang="en-US">
              <a:latin typeface="Times" pitchFamily="18" charset="0"/>
            </a:endParaRPr>
          </a:p>
          <a:p>
            <a:endParaRPr lang="en-US">
              <a:latin typeface="Times" pitchFamily="18" charset="0"/>
            </a:endParaRPr>
          </a:p>
        </p:txBody>
      </p:sp>
      <p:graphicFrame>
        <p:nvGraphicFramePr>
          <p:cNvPr id="371716" name="Object 4"/>
          <p:cNvGraphicFramePr>
            <a:graphicFrameLocks/>
          </p:cNvGraphicFramePr>
          <p:nvPr/>
        </p:nvGraphicFramePr>
        <p:xfrm>
          <a:off x="1071563" y="2601913"/>
          <a:ext cx="7112000" cy="3130550"/>
        </p:xfrm>
        <a:graphic>
          <a:graphicData uri="http://schemas.openxmlformats.org/presentationml/2006/ole">
            <p:oleObj spid="_x0000_s448514" name="Document" r:id="rId4" imgW="5092700" imgH="2247900" progId="Word.Document.8">
              <p:embed/>
            </p:oleObj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533400" y="1524000"/>
          <a:ext cx="3925888" cy="2600325"/>
        </p:xfrm>
        <a:graphic>
          <a:graphicData uri="http://schemas.openxmlformats.org/presentationml/2006/ole">
            <p:oleObj spid="_x0000_s449538" name="Photo Editor Photo" r:id="rId4" imgW="4686954" imgH="3104762" progId="">
              <p:embed/>
            </p:oleObj>
          </a:graphicData>
        </a:graphic>
      </p:graphicFrame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762000" y="4495800"/>
            <a:ext cx="305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latin typeface="Arial" charset="0"/>
              </a:rPr>
              <a:t>GaN Blue and Green LEDs</a:t>
            </a:r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6096000" y="2819400"/>
            <a:ext cx="685800" cy="3810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6705600" y="3429000"/>
            <a:ext cx="76200" cy="2286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5715000" y="2590800"/>
            <a:ext cx="76200" cy="3276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5867400" y="3200400"/>
            <a:ext cx="9144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62" name="Line 10"/>
          <p:cNvSpPr>
            <a:spLocks noChangeShapeType="1"/>
          </p:cNvSpPr>
          <p:nvPr/>
        </p:nvSpPr>
        <p:spPr bwMode="auto">
          <a:xfrm flipH="1" flipV="1">
            <a:off x="5791200" y="2590800"/>
            <a:ext cx="609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3" name="Rectangle 11"/>
          <p:cNvSpPr>
            <a:spLocks noChangeArrowheads="1"/>
          </p:cNvSpPr>
          <p:nvPr/>
        </p:nvSpPr>
        <p:spPr bwMode="auto">
          <a:xfrm>
            <a:off x="6324600" y="2743200"/>
            <a:ext cx="152400" cy="76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65" name="Line 13"/>
          <p:cNvSpPr>
            <a:spLocks noChangeShapeType="1"/>
          </p:cNvSpPr>
          <p:nvPr/>
        </p:nvSpPr>
        <p:spPr bwMode="auto">
          <a:xfrm flipV="1">
            <a:off x="6400800" y="16002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6" name="Line 14"/>
          <p:cNvSpPr>
            <a:spLocks noChangeShapeType="1"/>
          </p:cNvSpPr>
          <p:nvPr/>
        </p:nvSpPr>
        <p:spPr bwMode="auto">
          <a:xfrm flipH="1" flipV="1">
            <a:off x="5715000" y="1752600"/>
            <a:ext cx="3810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7" name="Line 15"/>
          <p:cNvSpPr>
            <a:spLocks noChangeShapeType="1"/>
          </p:cNvSpPr>
          <p:nvPr/>
        </p:nvSpPr>
        <p:spPr bwMode="auto">
          <a:xfrm flipV="1">
            <a:off x="6629400" y="1828800"/>
            <a:ext cx="609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8" name="Oval 16"/>
          <p:cNvSpPr>
            <a:spLocks noChangeArrowheads="1"/>
          </p:cNvSpPr>
          <p:nvPr/>
        </p:nvSpPr>
        <p:spPr bwMode="auto">
          <a:xfrm>
            <a:off x="5715000" y="1524000"/>
            <a:ext cx="1295400" cy="1828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5969" name="Line 17"/>
          <p:cNvSpPr>
            <a:spLocks noChangeShapeType="1"/>
          </p:cNvSpPr>
          <p:nvPr/>
        </p:nvSpPr>
        <p:spPr bwMode="auto">
          <a:xfrm>
            <a:off x="6705600" y="3048000"/>
            <a:ext cx="6096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0" name="Text Box 18"/>
          <p:cNvSpPr txBox="1">
            <a:spLocks noChangeArrowheads="1"/>
          </p:cNvSpPr>
          <p:nvPr/>
        </p:nvSpPr>
        <p:spPr bwMode="auto">
          <a:xfrm>
            <a:off x="7299325" y="3317875"/>
            <a:ext cx="14446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LED Chip</a:t>
            </a:r>
          </a:p>
        </p:txBody>
      </p:sp>
      <p:sp>
        <p:nvSpPr>
          <p:cNvPr id="125971" name="Line 19"/>
          <p:cNvSpPr>
            <a:spLocks noChangeShapeType="1"/>
          </p:cNvSpPr>
          <p:nvPr/>
        </p:nvSpPr>
        <p:spPr bwMode="auto">
          <a:xfrm>
            <a:off x="6781800" y="4191000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2" name="Text Box 20"/>
          <p:cNvSpPr txBox="1">
            <a:spLocks noChangeArrowheads="1"/>
          </p:cNvSpPr>
          <p:nvPr/>
        </p:nvSpPr>
        <p:spPr bwMode="auto">
          <a:xfrm>
            <a:off x="7223125" y="4308475"/>
            <a:ext cx="862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+lead</a:t>
            </a:r>
          </a:p>
        </p:txBody>
      </p:sp>
      <p:sp>
        <p:nvSpPr>
          <p:cNvPr id="125973" name="Line 21"/>
          <p:cNvSpPr>
            <a:spLocks noChangeShapeType="1"/>
          </p:cNvSpPr>
          <p:nvPr/>
        </p:nvSpPr>
        <p:spPr bwMode="auto">
          <a:xfrm flipH="1">
            <a:off x="5486400" y="4419600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4" name="Text Box 22"/>
          <p:cNvSpPr txBox="1">
            <a:spLocks noChangeArrowheads="1"/>
          </p:cNvSpPr>
          <p:nvPr/>
        </p:nvSpPr>
        <p:spPr bwMode="auto">
          <a:xfrm>
            <a:off x="4648200" y="4572000"/>
            <a:ext cx="7921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-lead</a:t>
            </a:r>
          </a:p>
        </p:txBody>
      </p:sp>
      <p:sp>
        <p:nvSpPr>
          <p:cNvPr id="125975" name="Text Box 23"/>
          <p:cNvSpPr txBox="1">
            <a:spLocks noChangeArrowheads="1"/>
          </p:cNvSpPr>
          <p:nvPr/>
        </p:nvSpPr>
        <p:spPr bwMode="auto">
          <a:xfrm>
            <a:off x="2895600" y="0"/>
            <a:ext cx="34988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Rugged Solid-State Device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9" name="Picture 5" descr="presentationsi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0" y="1905000"/>
            <a:ext cx="7272338" cy="4176713"/>
          </a:xfrm>
          <a:prstGeom prst="rect">
            <a:avLst/>
          </a:prstGeom>
          <a:noFill/>
        </p:spPr>
      </p:pic>
      <p:sp>
        <p:nvSpPr>
          <p:cNvPr id="390150" name="Text Box 6"/>
          <p:cNvSpPr txBox="1">
            <a:spLocks noChangeArrowheads="1"/>
          </p:cNvSpPr>
          <p:nvPr/>
        </p:nvSpPr>
        <p:spPr bwMode="auto">
          <a:xfrm>
            <a:off x="1981200" y="152400"/>
            <a:ext cx="489267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/>
              <a:t>SiC Electronics Application</a:t>
            </a:r>
          </a:p>
        </p:txBody>
      </p:sp>
      <p:sp>
        <p:nvSpPr>
          <p:cNvPr id="390151" name="Rectangle 7"/>
          <p:cNvSpPr>
            <a:spLocks noChangeArrowheads="1"/>
          </p:cNvSpPr>
          <p:nvPr/>
        </p:nvSpPr>
        <p:spPr bwMode="auto">
          <a:xfrm>
            <a:off x="1214562" y="1016426"/>
            <a:ext cx="6297365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b="1" dirty="0" smtClean="0"/>
              <a:t>We </a:t>
            </a:r>
            <a:r>
              <a:rPr lang="en-US" b="1" dirty="0"/>
              <a:t>will use </a:t>
            </a:r>
            <a:r>
              <a:rPr lang="en-US" b="1" dirty="0" err="1"/>
              <a:t>SiC</a:t>
            </a:r>
            <a:r>
              <a:rPr lang="en-US" b="1" dirty="0"/>
              <a:t> in hybrid vehicles, says Toyota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Picture 2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44600" y="1333500"/>
            <a:ext cx="7061200" cy="5273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69667" name="Rectangle 3"/>
          <p:cNvSpPr>
            <a:spLocks noChangeArrowheads="1"/>
          </p:cNvSpPr>
          <p:nvPr/>
        </p:nvSpPr>
        <p:spPr bwMode="auto">
          <a:xfrm>
            <a:off x="1655763" y="193675"/>
            <a:ext cx="3771900" cy="588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3200"/>
              <a:t>Power Electronics      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5570" name="Object 2"/>
          <p:cNvGraphicFramePr>
            <a:graphicFrameLocks/>
          </p:cNvGraphicFramePr>
          <p:nvPr/>
        </p:nvGraphicFramePr>
        <p:xfrm>
          <a:off x="1524000" y="1917700"/>
          <a:ext cx="6553200" cy="4662488"/>
        </p:xfrm>
        <a:graphic>
          <a:graphicData uri="http://schemas.openxmlformats.org/presentationml/2006/ole">
            <p:oleObj spid="_x0000_s447490" name="Document" r:id="rId4" imgW="5473700" imgH="3898900" progId="Word.Document.8">
              <p:embed/>
            </p:oleObj>
          </a:graphicData>
        </a:graphic>
      </p:graphicFrame>
      <p:sp>
        <p:nvSpPr>
          <p:cNvPr id="365571" name="Rectangle 3"/>
          <p:cNvSpPr>
            <a:spLocks noChangeArrowheads="1"/>
          </p:cNvSpPr>
          <p:nvPr/>
        </p:nvSpPr>
        <p:spPr bwMode="auto">
          <a:xfrm>
            <a:off x="1454150" y="2063750"/>
            <a:ext cx="444500" cy="34925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5572" name="Rectangle 4"/>
          <p:cNvSpPr>
            <a:spLocks noChangeArrowheads="1"/>
          </p:cNvSpPr>
          <p:nvPr/>
        </p:nvSpPr>
        <p:spPr bwMode="auto">
          <a:xfrm rot="16200000">
            <a:off x="517526" y="3352800"/>
            <a:ext cx="229870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r>
              <a:rPr lang="en-US"/>
              <a:t>Watts Output</a:t>
            </a:r>
          </a:p>
        </p:txBody>
      </p:sp>
      <p:sp>
        <p:nvSpPr>
          <p:cNvPr id="365573" name="Rectangle 5"/>
          <p:cNvSpPr>
            <a:spLocks noChangeArrowheads="1"/>
          </p:cNvSpPr>
          <p:nvPr/>
        </p:nvSpPr>
        <p:spPr bwMode="auto">
          <a:xfrm>
            <a:off x="2798763" y="1274763"/>
            <a:ext cx="4408487" cy="46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b="1"/>
              <a:t>Solid-State Power vs. Frequency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11270" name="Picture 6"/>
          <p:cNvPicPr>
            <a:picLocks noGrp="1" noChangeAspect="1" noChangeArrowheads="1"/>
          </p:cNvPicPr>
          <p:nvPr>
            <p:ph/>
          </p:nvPr>
        </p:nvPicPr>
        <p:blipFill>
          <a:blip r:embed="rId4" cstate="screen"/>
          <a:srcRect/>
          <a:stretch>
            <a:fillRect/>
          </a:stretch>
        </p:blipFill>
        <p:spPr>
          <a:xfrm rot="21463512">
            <a:off x="381000" y="274638"/>
            <a:ext cx="8458200" cy="5516562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  <a:latin typeface="Calibri" pitchFamily="34" charset="0"/>
              </a:rPr>
              <a:t>Double Heterostructures</a:t>
            </a:r>
          </a:p>
        </p:txBody>
      </p:sp>
      <p:pic>
        <p:nvPicPr>
          <p:cNvPr id="1946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screen"/>
          <a:srcRect/>
          <a:stretch>
            <a:fillRect/>
          </a:stretch>
        </p:blipFill>
        <p:spPr>
          <a:xfrm rot="21436078">
            <a:off x="457200" y="1600200"/>
            <a:ext cx="8229600" cy="4525963"/>
          </a:xfrm>
          <a:noFill/>
          <a:ln/>
        </p:spPr>
      </p:pic>
      <p:pic>
        <p:nvPicPr>
          <p:cNvPr id="19461" name="Picture 5" descr="Materials Department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  <a:latin typeface="Calibri" pitchFamily="34" charset="0"/>
              </a:rPr>
              <a:t>Double Heterostructures</a:t>
            </a:r>
          </a:p>
        </p:txBody>
      </p:sp>
      <p:pic>
        <p:nvPicPr>
          <p:cNvPr id="18436" name="Picture 4" descr="Materials Departmen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6019800"/>
            <a:ext cx="914400" cy="647700"/>
          </a:xfrm>
          <a:prstGeom prst="rect">
            <a:avLst/>
          </a:prstGeom>
          <a:noFill/>
        </p:spPr>
      </p:pic>
      <p:pic>
        <p:nvPicPr>
          <p:cNvPr id="18437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screen"/>
          <a:srcRect/>
          <a:stretch>
            <a:fillRect/>
          </a:stretch>
        </p:blipFill>
        <p:spPr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3513" y="1281113"/>
          <a:ext cx="7770812" cy="5257800"/>
        </p:xfrm>
        <a:graphic>
          <a:graphicData uri="http://schemas.openxmlformats.org/presentationml/2006/ole">
            <p:oleObj spid="_x0000_s393218" name="グラフ" r:id="rId4" imgW="7343775" imgH="3647884" progId="MSGraph.Chart.8">
              <p:embed followColorScheme="full"/>
            </p:oleObj>
          </a:graphicData>
        </a:graphic>
      </p:graphicFrame>
      <p:sp>
        <p:nvSpPr>
          <p:cNvPr id="1027" name="Line 3"/>
          <p:cNvSpPr>
            <a:spLocks noChangeShapeType="1"/>
          </p:cNvSpPr>
          <p:nvPr/>
        </p:nvSpPr>
        <p:spPr bwMode="auto">
          <a:xfrm flipV="1">
            <a:off x="5105400" y="3576638"/>
            <a:ext cx="457200" cy="1606550"/>
          </a:xfrm>
          <a:prstGeom prst="line">
            <a:avLst/>
          </a:prstGeom>
          <a:noFill/>
          <a:ln w="6336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5562600" y="3195638"/>
            <a:ext cx="152400" cy="387350"/>
          </a:xfrm>
          <a:prstGeom prst="line">
            <a:avLst/>
          </a:prstGeom>
          <a:noFill/>
          <a:ln w="57240">
            <a:solidFill>
              <a:srgbClr val="333399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5715000" y="3198813"/>
            <a:ext cx="533400" cy="1587"/>
          </a:xfrm>
          <a:prstGeom prst="line">
            <a:avLst/>
          </a:prstGeom>
          <a:noFill/>
          <a:ln w="57240">
            <a:solidFill>
              <a:srgbClr val="333399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V="1">
            <a:off x="6248400" y="2738438"/>
            <a:ext cx="1588" cy="463550"/>
          </a:xfrm>
          <a:prstGeom prst="line">
            <a:avLst/>
          </a:prstGeom>
          <a:noFill/>
          <a:ln w="57240">
            <a:solidFill>
              <a:srgbClr val="333399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248400" y="2741613"/>
            <a:ext cx="152400" cy="1587"/>
          </a:xfrm>
          <a:prstGeom prst="line">
            <a:avLst/>
          </a:prstGeom>
          <a:noFill/>
          <a:ln w="57240">
            <a:solidFill>
              <a:srgbClr val="333399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5562600" y="2586038"/>
            <a:ext cx="152400" cy="996950"/>
          </a:xfrm>
          <a:prstGeom prst="line">
            <a:avLst/>
          </a:prstGeom>
          <a:noFill/>
          <a:ln w="5724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5715000" y="2589213"/>
            <a:ext cx="533400" cy="1587"/>
          </a:xfrm>
          <a:prstGeom prst="line">
            <a:avLst/>
          </a:prstGeom>
          <a:noFill/>
          <a:ln w="5724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V="1">
            <a:off x="6248400" y="2052638"/>
            <a:ext cx="1588" cy="539750"/>
          </a:xfrm>
          <a:prstGeom prst="line">
            <a:avLst/>
          </a:prstGeom>
          <a:noFill/>
          <a:ln w="5724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6248400" y="2055813"/>
            <a:ext cx="152400" cy="1587"/>
          </a:xfrm>
          <a:prstGeom prst="line">
            <a:avLst/>
          </a:prstGeom>
          <a:noFill/>
          <a:ln w="5724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H="1">
            <a:off x="1577975" y="4513263"/>
            <a:ext cx="768350" cy="1587"/>
          </a:xfrm>
          <a:prstGeom prst="line">
            <a:avLst/>
          </a:prstGeom>
          <a:noFill/>
          <a:ln w="3816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1433513" y="1735138"/>
            <a:ext cx="1241425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Fluorescent</a:t>
            </a: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1433513" y="2497138"/>
            <a:ext cx="1885950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ja-JP" altLang="en-GB" sz="160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Incandescent bulb</a:t>
            </a: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1577975" y="3649663"/>
            <a:ext cx="1736725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Thomas Edison’s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first bulb</a:t>
            </a: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1433513" y="4729163"/>
            <a:ext cx="823912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GaAsP</a:t>
            </a:r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1649413" y="4081463"/>
            <a:ext cx="1096962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GaP,Zn:O</a:t>
            </a: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2586038" y="2857500"/>
            <a:ext cx="1287462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GaAsP:N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(red, yellow)</a:t>
            </a:r>
          </a:p>
        </p:txBody>
      </p:sp>
      <p:sp>
        <p:nvSpPr>
          <p:cNvPr id="1043" name="Text Box 19"/>
          <p:cNvSpPr txBox="1">
            <a:spLocks noChangeArrowheads="1"/>
          </p:cNvSpPr>
          <p:nvPr/>
        </p:nvSpPr>
        <p:spPr bwMode="auto">
          <a:xfrm>
            <a:off x="3305175" y="2425700"/>
            <a:ext cx="143351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AlGaAs/GaAs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      (red)</a:t>
            </a:r>
          </a:p>
        </p:txBody>
      </p:sp>
      <p:sp>
        <p:nvSpPr>
          <p:cNvPr id="1044" name="Text Box 20"/>
          <p:cNvSpPr txBox="1">
            <a:spLocks noChangeArrowheads="1"/>
          </p:cNvSpPr>
          <p:nvPr/>
        </p:nvSpPr>
        <p:spPr bwMode="auto">
          <a:xfrm>
            <a:off x="4313238" y="2136775"/>
            <a:ext cx="1398587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AlInGaP/GaP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(red, orange)</a:t>
            </a:r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4602163" y="1560513"/>
            <a:ext cx="2033587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AlInGaP/GaP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(red, orange, yellow)</a:t>
            </a:r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>
            <a:off x="5851525" y="3260725"/>
            <a:ext cx="76676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InGaN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(blue)</a:t>
            </a:r>
          </a:p>
        </p:txBody>
      </p:sp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4746625" y="3144838"/>
            <a:ext cx="83661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InGaN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(green)</a:t>
            </a:r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5486400" y="4113213"/>
            <a:ext cx="76676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InGaN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(blue)</a:t>
            </a:r>
          </a:p>
        </p:txBody>
      </p:sp>
      <p:sp>
        <p:nvSpPr>
          <p:cNvPr id="1049" name="Text Box 25"/>
          <p:cNvSpPr txBox="1">
            <a:spLocks noChangeArrowheads="1"/>
          </p:cNvSpPr>
          <p:nvPr/>
        </p:nvSpPr>
        <p:spPr bwMode="auto">
          <a:xfrm>
            <a:off x="4457700" y="4441825"/>
            <a:ext cx="69850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SiC</a:t>
            </a: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(blue)</a:t>
            </a:r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H="1">
            <a:off x="1354138" y="1887538"/>
            <a:ext cx="1587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 flipH="1">
            <a:off x="1354138" y="2649538"/>
            <a:ext cx="1587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 flipH="1">
            <a:off x="1362075" y="3865563"/>
            <a:ext cx="1587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3521075" y="3433763"/>
            <a:ext cx="152400" cy="304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4313238" y="2713038"/>
            <a:ext cx="73025" cy="2159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5133975" y="2624138"/>
            <a:ext cx="76200" cy="228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5465763" y="2136775"/>
            <a:ext cx="304800" cy="152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7" name="Line 33"/>
          <p:cNvSpPr>
            <a:spLocks noChangeShapeType="1"/>
          </p:cNvSpPr>
          <p:nvPr/>
        </p:nvSpPr>
        <p:spPr bwMode="auto">
          <a:xfrm flipV="1">
            <a:off x="5410200" y="3119438"/>
            <a:ext cx="228600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>
            <a:off x="4746625" y="4945063"/>
            <a:ext cx="1588" cy="304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0" y="-26035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 defTabSz="449263">
              <a:buClr>
                <a:srgbClr val="FF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2800" b="1">
                <a:solidFill>
                  <a:srgbClr val="FF0000"/>
                </a:solidFill>
                <a:ea typeface="ＭＳ Ｐゴシック" charset="-128"/>
              </a:rPr>
              <a:t>GaN LED Historical Development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 flipV="1">
            <a:off x="6805613" y="1825625"/>
            <a:ext cx="1587" cy="239713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1" name="Line 37"/>
          <p:cNvSpPr>
            <a:spLocks noChangeShapeType="1"/>
          </p:cNvSpPr>
          <p:nvPr/>
        </p:nvSpPr>
        <p:spPr bwMode="auto">
          <a:xfrm>
            <a:off x="5902325" y="2543175"/>
            <a:ext cx="1588" cy="11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2" name="Line 38"/>
          <p:cNvSpPr>
            <a:spLocks noChangeShapeType="1"/>
          </p:cNvSpPr>
          <p:nvPr/>
        </p:nvSpPr>
        <p:spPr bwMode="auto">
          <a:xfrm flipH="1">
            <a:off x="6556375" y="2062163"/>
            <a:ext cx="239713" cy="1587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3" name="Line 39"/>
          <p:cNvSpPr>
            <a:spLocks noChangeShapeType="1"/>
          </p:cNvSpPr>
          <p:nvPr/>
        </p:nvSpPr>
        <p:spPr bwMode="auto">
          <a:xfrm>
            <a:off x="6546850" y="2051050"/>
            <a:ext cx="1588" cy="198438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4" name="Line 40"/>
          <p:cNvSpPr>
            <a:spLocks noChangeShapeType="1"/>
          </p:cNvSpPr>
          <p:nvPr/>
        </p:nvSpPr>
        <p:spPr bwMode="auto">
          <a:xfrm flipH="1">
            <a:off x="6380163" y="2249488"/>
            <a:ext cx="169862" cy="1587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>
            <a:off x="6372225" y="2249488"/>
            <a:ext cx="1588" cy="317500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6" name="Line 42"/>
          <p:cNvSpPr>
            <a:spLocks noChangeShapeType="1"/>
          </p:cNvSpPr>
          <p:nvPr/>
        </p:nvSpPr>
        <p:spPr bwMode="auto">
          <a:xfrm flipH="1" flipV="1">
            <a:off x="5794375" y="2562225"/>
            <a:ext cx="581025" cy="7938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7" name="Rectangle 45"/>
          <p:cNvSpPr>
            <a:spLocks noChangeArrowheads="1"/>
          </p:cNvSpPr>
          <p:nvPr/>
        </p:nvSpPr>
        <p:spPr bwMode="auto">
          <a:xfrm>
            <a:off x="1433513" y="2065338"/>
            <a:ext cx="2303462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ja-JP" sz="1600">
                <a:solidFill>
                  <a:srgbClr val="000000"/>
                </a:solidFill>
                <a:ea typeface="ＭＳ Ｐゴシック" charset="-128"/>
              </a:rPr>
              <a:t>Compact Fluorescent</a:t>
            </a:r>
          </a:p>
        </p:txBody>
      </p:sp>
      <p:sp>
        <p:nvSpPr>
          <p:cNvPr id="1068" name="Line 46"/>
          <p:cNvSpPr>
            <a:spLocks noChangeShapeType="1"/>
          </p:cNvSpPr>
          <p:nvPr/>
        </p:nvSpPr>
        <p:spPr bwMode="auto">
          <a:xfrm flipH="1">
            <a:off x="1338263" y="2208213"/>
            <a:ext cx="15875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9" name="Line 47"/>
          <p:cNvSpPr>
            <a:spLocks noChangeShapeType="1"/>
          </p:cNvSpPr>
          <p:nvPr/>
        </p:nvSpPr>
        <p:spPr bwMode="auto">
          <a:xfrm flipV="1">
            <a:off x="6392863" y="2417763"/>
            <a:ext cx="3175" cy="309562"/>
          </a:xfrm>
          <a:prstGeom prst="line">
            <a:avLst/>
          </a:prstGeom>
          <a:noFill/>
          <a:ln w="6336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0" name="Line 48"/>
          <p:cNvSpPr>
            <a:spLocks noChangeShapeType="1"/>
          </p:cNvSpPr>
          <p:nvPr/>
        </p:nvSpPr>
        <p:spPr bwMode="auto">
          <a:xfrm>
            <a:off x="3552825" y="2671763"/>
            <a:ext cx="3910013" cy="11112"/>
          </a:xfrm>
          <a:prstGeom prst="line">
            <a:avLst/>
          </a:prstGeom>
          <a:noFill/>
          <a:ln w="936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1" name="Line 49"/>
          <p:cNvSpPr>
            <a:spLocks noChangeShapeType="1"/>
          </p:cNvSpPr>
          <p:nvPr/>
        </p:nvSpPr>
        <p:spPr bwMode="auto">
          <a:xfrm flipV="1">
            <a:off x="6383338" y="2398713"/>
            <a:ext cx="198437" cy="7937"/>
          </a:xfrm>
          <a:prstGeom prst="line">
            <a:avLst/>
          </a:prstGeom>
          <a:noFill/>
          <a:ln w="5724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2" name="Line 50"/>
          <p:cNvSpPr>
            <a:spLocks noChangeShapeType="1"/>
          </p:cNvSpPr>
          <p:nvPr/>
        </p:nvSpPr>
        <p:spPr bwMode="auto">
          <a:xfrm flipV="1">
            <a:off x="6594475" y="2257425"/>
            <a:ext cx="1588" cy="123825"/>
          </a:xfrm>
          <a:prstGeom prst="line">
            <a:avLst/>
          </a:prstGeom>
          <a:noFill/>
          <a:ln w="5724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3" name="Line 51"/>
          <p:cNvSpPr>
            <a:spLocks noChangeShapeType="1"/>
          </p:cNvSpPr>
          <p:nvPr/>
        </p:nvSpPr>
        <p:spPr bwMode="auto">
          <a:xfrm flipV="1">
            <a:off x="6581775" y="2246313"/>
            <a:ext cx="200025" cy="17462"/>
          </a:xfrm>
          <a:prstGeom prst="line">
            <a:avLst/>
          </a:prstGeom>
          <a:noFill/>
          <a:ln w="5724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4" name="Line 52"/>
          <p:cNvSpPr>
            <a:spLocks noChangeShapeType="1"/>
          </p:cNvSpPr>
          <p:nvPr/>
        </p:nvSpPr>
        <p:spPr bwMode="auto">
          <a:xfrm flipV="1">
            <a:off x="6805613" y="2070100"/>
            <a:ext cx="12700" cy="195263"/>
          </a:xfrm>
          <a:prstGeom prst="line">
            <a:avLst/>
          </a:prstGeom>
          <a:noFill/>
          <a:ln w="5724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" name="Line 53"/>
          <p:cNvSpPr>
            <a:spLocks noChangeShapeType="1"/>
          </p:cNvSpPr>
          <p:nvPr/>
        </p:nvSpPr>
        <p:spPr bwMode="auto">
          <a:xfrm>
            <a:off x="6762750" y="1776413"/>
            <a:ext cx="231775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" name="Line 54"/>
          <p:cNvSpPr>
            <a:spLocks noChangeShapeType="1"/>
          </p:cNvSpPr>
          <p:nvPr/>
        </p:nvSpPr>
        <p:spPr bwMode="auto">
          <a:xfrm flipV="1">
            <a:off x="7032625" y="1560513"/>
            <a:ext cx="0" cy="2159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7" name="Text Box 55"/>
          <p:cNvSpPr txBox="1">
            <a:spLocks noChangeArrowheads="1"/>
          </p:cNvSpPr>
          <p:nvPr/>
        </p:nvSpPr>
        <p:spPr bwMode="auto">
          <a:xfrm>
            <a:off x="2474913" y="1016000"/>
            <a:ext cx="34925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en-US" altLang="ja-JP">
                <a:solidFill>
                  <a:schemeClr val="bg1"/>
                </a:solidFill>
                <a:ea typeface="ＭＳ Ｐゴシック" charset="-128"/>
              </a:rPr>
              <a:t>U</a:t>
            </a:r>
          </a:p>
        </p:txBody>
      </p:sp>
      <p:sp>
        <p:nvSpPr>
          <p:cNvPr id="1078" name="Text Box 56"/>
          <p:cNvSpPr txBox="1">
            <a:spLocks noChangeArrowheads="1"/>
          </p:cNvSpPr>
          <p:nvPr/>
        </p:nvSpPr>
        <p:spPr bwMode="auto">
          <a:xfrm>
            <a:off x="3536950" y="533400"/>
            <a:ext cx="3359150" cy="10556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en-US" altLang="ja-JP" sz="1800">
                <a:ea typeface="ＭＳ Ｐゴシック" charset="-128"/>
              </a:rPr>
              <a:t>150 lm/W with 3.6V DC</a:t>
            </a:r>
          </a:p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en-US" altLang="ja-JP" sz="1800">
                <a:ea typeface="ＭＳ Ｐゴシック" charset="-128"/>
              </a:rPr>
              <a:t>168 lm/W pulsed</a:t>
            </a:r>
          </a:p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en-US" altLang="ja-JP" sz="1800">
                <a:ea typeface="ＭＳ Ｐゴシック" charset="-128"/>
              </a:rPr>
              <a:t>193 lm/W with 2.8V, 20mA? </a:t>
            </a:r>
          </a:p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pitchFamily="34" charset="0"/>
              <a:buNone/>
            </a:pPr>
            <a:r>
              <a:rPr lang="en-US" altLang="ja-JP" sz="1800">
                <a:ea typeface="ＭＳ Ｐゴシック" charset="-128"/>
              </a:rPr>
              <a:t> CCT 4002K by UCSB</a:t>
            </a:r>
            <a:r>
              <a:rPr lang="ja-JP" altLang="en-US" sz="1800">
                <a:ea typeface="ＭＳ Ｐゴシック" charset="-128"/>
              </a:rPr>
              <a:t> </a:t>
            </a:r>
            <a:r>
              <a:rPr lang="en-US" altLang="ja-JP" sz="1800">
                <a:ea typeface="ＭＳ Ｐゴシック" charset="-128"/>
              </a:rPr>
              <a:t>in 2007</a:t>
            </a:r>
          </a:p>
        </p:txBody>
      </p:sp>
      <p:sp>
        <p:nvSpPr>
          <p:cNvPr id="1079" name="Rectangle 57"/>
          <p:cNvSpPr>
            <a:spLocks noChangeArrowheads="1"/>
          </p:cNvSpPr>
          <p:nvPr/>
        </p:nvSpPr>
        <p:spPr bwMode="auto">
          <a:xfrm>
            <a:off x="7151688" y="1189038"/>
            <a:ext cx="144462" cy="71437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ea typeface="ＭＳ Ｐゴシック" charset="-128"/>
            </a:endParaRPr>
          </a:p>
        </p:txBody>
      </p:sp>
      <p:sp>
        <p:nvSpPr>
          <p:cNvPr id="1080" name="Line 58"/>
          <p:cNvSpPr>
            <a:spLocks noChangeShapeType="1"/>
          </p:cNvSpPr>
          <p:nvPr/>
        </p:nvSpPr>
        <p:spPr bwMode="auto">
          <a:xfrm>
            <a:off x="6883400" y="876300"/>
            <a:ext cx="407988" cy="307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1" name="Line 59"/>
          <p:cNvSpPr>
            <a:spLocks noChangeShapeType="1"/>
          </p:cNvSpPr>
          <p:nvPr/>
        </p:nvSpPr>
        <p:spPr bwMode="auto">
          <a:xfrm flipV="1">
            <a:off x="7148513" y="1254125"/>
            <a:ext cx="1587" cy="239713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2" name="Line 60"/>
          <p:cNvSpPr>
            <a:spLocks noChangeShapeType="1"/>
          </p:cNvSpPr>
          <p:nvPr/>
        </p:nvSpPr>
        <p:spPr bwMode="auto">
          <a:xfrm flipH="1">
            <a:off x="7013575" y="1528763"/>
            <a:ext cx="188913" cy="1587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3" name="テキスト ボックス 58"/>
          <p:cNvSpPr txBox="1">
            <a:spLocks noChangeArrowheads="1"/>
          </p:cNvSpPr>
          <p:nvPr/>
        </p:nvSpPr>
        <p:spPr bwMode="auto">
          <a:xfrm>
            <a:off x="7429500" y="368300"/>
            <a:ext cx="1968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ja-JP" sz="1800">
                <a:solidFill>
                  <a:srgbClr val="0070C0"/>
                </a:solidFill>
                <a:ea typeface="ＭＳ Ｐゴシック" charset="-128"/>
              </a:rPr>
              <a:t>Cree</a:t>
            </a:r>
          </a:p>
          <a:p>
            <a:r>
              <a:rPr kumimoji="1" lang="en-US" altLang="ja-JP" sz="1800">
                <a:solidFill>
                  <a:srgbClr val="0070C0"/>
                </a:solidFill>
                <a:ea typeface="ＭＳ Ｐゴシック" charset="-128"/>
              </a:rPr>
              <a:t>186lm/W</a:t>
            </a:r>
          </a:p>
          <a:p>
            <a:r>
              <a:rPr kumimoji="1" lang="en-US" altLang="ja-JP" sz="1800">
                <a:solidFill>
                  <a:srgbClr val="0070C0"/>
                </a:solidFill>
                <a:ea typeface="ＭＳ Ｐゴシック" charset="-128"/>
              </a:rPr>
              <a:t>CCT 4577K in Dec 2009</a:t>
            </a:r>
            <a:endParaRPr kumimoji="1" lang="ja-JP" altLang="en-US" sz="1800">
              <a:solidFill>
                <a:srgbClr val="0070C0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icrosoft Office 98">
  <a:themeElements>
    <a:clrScheme name="Microsoft Office 9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icrosoft Office 9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5107</TotalTime>
  <Pages>6</Pages>
  <Words>1364</Words>
  <Application>Microsoft Office PowerPoint</Application>
  <PresentationFormat>On-screen Show (4:3)</PresentationFormat>
  <Paragraphs>334</Paragraphs>
  <Slides>52</Slides>
  <Notes>52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Microsoft Office 98</vt:lpstr>
      <vt:lpstr>Photo Editor Photo</vt:lpstr>
      <vt:lpstr>グラフ</vt:lpstr>
      <vt:lpstr>Bitmap Image</vt:lpstr>
      <vt:lpstr>Document</vt:lpstr>
      <vt:lpstr>Slide 1</vt:lpstr>
      <vt:lpstr>Slide 2</vt:lpstr>
      <vt:lpstr>LEDs</vt:lpstr>
      <vt:lpstr>Wide Bandgap Semiconductors generally accepted as semiconductors with Eg larger than 2.5eV</vt:lpstr>
      <vt:lpstr>Slide 5</vt:lpstr>
      <vt:lpstr>Slide 6</vt:lpstr>
      <vt:lpstr>Double Heterostructures</vt:lpstr>
      <vt:lpstr>Double Heterostructures</vt:lpstr>
      <vt:lpstr>Slide 9</vt:lpstr>
      <vt:lpstr>Lighting: Large Electricity Consumption</vt:lpstr>
      <vt:lpstr>Global Warming/Energy Savings Potential of LEDs</vt:lpstr>
      <vt:lpstr>Slide 12</vt:lpstr>
      <vt:lpstr>Slide 13</vt:lpstr>
      <vt:lpstr>Slide 14</vt:lpstr>
      <vt:lpstr>Internal, extraction, external, and power efficiency</vt:lpstr>
      <vt:lpstr>DH vs QW LEDs</vt:lpstr>
      <vt:lpstr>Slide 17</vt:lpstr>
      <vt:lpstr>Slide 18</vt:lpstr>
      <vt:lpstr>LED Emissive Mixing</vt:lpstr>
      <vt:lpstr>Slide 20</vt:lpstr>
      <vt:lpstr>The first GaN p-n junction LED</vt:lpstr>
      <vt:lpstr>(below): DC-EL spectrum of the p-n junction LED (a) and the conventional m-i-n LED (b) measured at room temperature</vt:lpstr>
      <vt:lpstr>SEM image of GaN film (a) with and (b) without the AIM buffer layer. No crackes are observed in the former. Bar indicates 10mm</vt:lpstr>
      <vt:lpstr>X-Ray rocking curve for (0006) diffraction from GaN grown at 970C with the AIN buffer layer. Dotted line shows data obtained by HVPE.</vt:lpstr>
      <vt:lpstr>Resistivity of Mg-doped GaN films as a function of annealing temperature (After Nakamura) .</vt:lpstr>
      <vt:lpstr>Photoluminescence of Mg-doped GaN films which were annealed at different temperatures: (a) room temp. (b) 700C and (c) 800C.</vt:lpstr>
      <vt:lpstr>The resistivity change in LEEBI-treated Mg-doped GaN films as a function of annealing temperature. The ambient gases, NH3 and N2 were used for thermal annealing</vt:lpstr>
      <vt:lpstr>A shcematic diagram showing the proposed structure of the H-Be complex produced by passivation of Be-doped GaAs. The Be atom is tri-coordinated and the hydrogen is bonded to a neighboring arsenic atom.</vt:lpstr>
      <vt:lpstr>Emission Spectrum</vt:lpstr>
      <vt:lpstr>Slide 30</vt:lpstr>
      <vt:lpstr>Slide 31</vt:lpstr>
      <vt:lpstr>Slide 32</vt:lpstr>
      <vt:lpstr>LED TV</vt:lpstr>
      <vt:lpstr>Air/Water Purification</vt:lpstr>
      <vt:lpstr>The Advantage of LED Lighting</vt:lpstr>
      <vt:lpstr>Ban the Light Bulb?</vt:lpstr>
      <vt:lpstr>LED Market Size</vt:lpstr>
      <vt:lpstr>Application: GaN based True Blue and Green Laser Diodes (LDs)</vt:lpstr>
      <vt:lpstr>GaN Lasers enables Blu-Ray DVD</vt:lpstr>
      <vt:lpstr>Slide 40</vt:lpstr>
      <vt:lpstr>Semipolar (20-21) Green LD (516 nm) by InGaN-waveguide/GaN cladding</vt:lpstr>
      <vt:lpstr>Next generation display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subject/>
  <dc:creator>steven denbaars</dc:creator>
  <cp:keywords/>
  <dc:description/>
  <cp:lastModifiedBy>Staff</cp:lastModifiedBy>
  <cp:revision>132</cp:revision>
  <cp:lastPrinted>2001-07-14T15:24:13Z</cp:lastPrinted>
  <dcterms:created xsi:type="dcterms:W3CDTF">1998-12-06T01:58:25Z</dcterms:created>
  <dcterms:modified xsi:type="dcterms:W3CDTF">2011-03-09T20:13:01Z</dcterms:modified>
</cp:coreProperties>
</file>